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</p:sldIdLst>
  <p:sldSz cy="5143500" cx="9144000"/>
  <p:notesSz cx="6858000" cy="9144000"/>
  <p:embeddedFontLst>
    <p:embeddedFont>
      <p:font typeface="Roboto"/>
      <p:regular r:id="rId51"/>
      <p:bold r:id="rId52"/>
      <p:italic r:id="rId53"/>
      <p:boldItalic r:id="rId54"/>
    </p:embeddedFont>
    <p:embeddedFont>
      <p:font typeface="Lobster"/>
      <p:regular r:id="rId55"/>
    </p:embeddedFont>
    <p:embeddedFont>
      <p:font typeface="Bebas Neue"/>
      <p:regular r:id="rId56"/>
    </p:embeddedFont>
    <p:embeddedFont>
      <p:font typeface="Snowburst One"/>
      <p:regular r:id="rId57"/>
    </p:embeddedFont>
    <p:embeddedFont>
      <p:font typeface="Fascinate"/>
      <p:regular r:id="rId58"/>
    </p:embeddedFont>
    <p:embeddedFont>
      <p:font typeface="Playball"/>
      <p:regular r:id="rId5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40">
          <p15:clr>
            <a:srgbClr val="747775"/>
          </p15:clr>
        </p15:guide>
        <p15:guide id="2" pos="5440">
          <p15:clr>
            <a:srgbClr val="747775"/>
          </p15:clr>
        </p15:guide>
        <p15:guide id="3" orient="horz" pos="554">
          <p15:clr>
            <a:srgbClr val="747775"/>
          </p15:clr>
        </p15:guide>
        <p15:guide id="4" orient="horz" pos="2867">
          <p15:clr>
            <a:srgbClr val="747775"/>
          </p15:clr>
        </p15:guide>
        <p15:guide id="5" orient="horz" pos="78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orient="horz" pos="917">
          <p15:clr>
            <a:srgbClr val="A4A3A4"/>
          </p15:clr>
        </p15:guide>
      </p15:sldGuideLst>
    </p:ext>
    <p:ext uri="GoogleSlidesCustomDataVersion2">
      <go:slidesCustomData xmlns:go="http://customooxmlschemas.google.com/" r:id="rId60" roundtripDataSignature="AMtx7mjL0uRIzdTuHZyrAVNCwrgR0JnZ1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40"/>
        <p:guide pos="5440"/>
        <p:guide pos="554" orient="horz"/>
        <p:guide pos="2867" orient="horz"/>
        <p:guide pos="78" orient="horz"/>
        <p:guide pos="1620" orient="horz"/>
        <p:guide pos="91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customschemas.google.com/relationships/presentationmetadata" Target="meta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Roboto-regular.fntdata"/><Relationship Id="rId50" Type="http://schemas.openxmlformats.org/officeDocument/2006/relationships/slide" Target="slides/slide44.xml"/><Relationship Id="rId53" Type="http://schemas.openxmlformats.org/officeDocument/2006/relationships/font" Target="fonts/Roboto-italic.fntdata"/><Relationship Id="rId52" Type="http://schemas.openxmlformats.org/officeDocument/2006/relationships/font" Target="fonts/Roboto-bold.fntdata"/><Relationship Id="rId11" Type="http://schemas.openxmlformats.org/officeDocument/2006/relationships/slide" Target="slides/slide5.xml"/><Relationship Id="rId55" Type="http://schemas.openxmlformats.org/officeDocument/2006/relationships/font" Target="fonts/Lobster-regular.fntdata"/><Relationship Id="rId10" Type="http://schemas.openxmlformats.org/officeDocument/2006/relationships/slide" Target="slides/slide4.xml"/><Relationship Id="rId54" Type="http://schemas.openxmlformats.org/officeDocument/2006/relationships/font" Target="fonts/Roboto-boldItalic.fntdata"/><Relationship Id="rId13" Type="http://schemas.openxmlformats.org/officeDocument/2006/relationships/slide" Target="slides/slide7.xml"/><Relationship Id="rId57" Type="http://schemas.openxmlformats.org/officeDocument/2006/relationships/font" Target="fonts/SnowburstOne-regular.fntdata"/><Relationship Id="rId12" Type="http://schemas.openxmlformats.org/officeDocument/2006/relationships/slide" Target="slides/slide6.xml"/><Relationship Id="rId56" Type="http://schemas.openxmlformats.org/officeDocument/2006/relationships/font" Target="fonts/BebasNeue-regular.fntdata"/><Relationship Id="rId15" Type="http://schemas.openxmlformats.org/officeDocument/2006/relationships/slide" Target="slides/slide9.xml"/><Relationship Id="rId59" Type="http://schemas.openxmlformats.org/officeDocument/2006/relationships/font" Target="fonts/Playball-regular.fntdata"/><Relationship Id="rId14" Type="http://schemas.openxmlformats.org/officeDocument/2006/relationships/slide" Target="slides/slide8.xml"/><Relationship Id="rId58" Type="http://schemas.openxmlformats.org/officeDocument/2006/relationships/font" Target="fonts/Fascinate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10074c299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3710074c29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1" name="Google Shape;35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5" name="Google Shape;40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3" name="Google Shape;42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3" name="Google Shape;46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2" name="Google Shape;48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1" name="Google Shape;49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3" name="Google Shape;50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2" name="Google Shape;51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3" name="Google Shape;523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6" name="Google Shape;53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6" name="Google Shape;54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6" name="Google Shape;556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1" name="Google Shape;58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1" name="Google Shape;59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1" name="Google Shape;601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2" name="Google Shape;61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2" name="Google Shape;622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4" name="Google Shape;664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6" name="Google Shape;676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8" name="Google Shape;688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0" name="Google Shape;700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0" name="Google Shape;710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2" name="Google Shape;722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1" name="Google Shape;731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7" name="Google Shape;817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7" name="Google Shape;827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37137faec95_0_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6" name="Google Shape;836;g37137faec95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0" name="Google Shape;850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6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46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46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" name="Google Shape;13;p46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4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7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57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57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8" name="Google Shape;58;p5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4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8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58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5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37faec95_0_8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37137faec95_0_8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7058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37137faec95_0_88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1" name="Google Shape;71;g37137faec95_0_88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g37137faec95_0_8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7137faec95_0_9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37faec95_0_96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77" name="Google Shape;77;g37137faec95_0_9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7137faec95_0_99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g37137faec95_0_9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37137faec95_0_99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82" name="Google Shape;82;g37137faec95_0_99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Google Shape;83;g37137faec95_0_9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7137faec95_0_10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7137faec95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37137faec95_0_10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88" name="Google Shape;88;g37137faec95_0_105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9" name="Google Shape;89;g37137faec95_0_105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0" name="Google Shape;90;g37137faec95_0_10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137faec95_0_112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37137faec95_0_112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37137faec95_0_1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95" name="Google Shape;95;g37137faec95_0_11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7137faec95_0_11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7137faec95_0_11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37137faec95_0_117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0" name="Google Shape;100;g37137faec95_0_117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g37137faec95_0_11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7137faec95_0_123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04" name="Google Shape;104;g37137faec95_0_12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7137faec95_0_1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37137faec95_0_1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37137faec95_0_12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9" name="Google Shape;109;g37137faec95_0_126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0" name="Google Shape;110;g37137faec95_0_12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g37137faec95_0_12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7137faec95_0_133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7137faec95_0_133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37137faec95_0_133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g37137faec95_0_13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137faec95_0_138"/>
          <p:cNvSpPr txBox="1"/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9" name="Google Shape;119;g37137faec95_0_138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0" name="Google Shape;120;g37137faec95_0_13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0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" name="Google Shape;19;p5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1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5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5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4" name="Google Shape;24;p5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5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2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52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52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2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5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3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5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53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7" name="Google Shape;37;p5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4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5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54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54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5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5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46" name="Google Shape;46;p5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5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5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1" name="Google Shape;51;p56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5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5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45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4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137faec95_0_8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65" name="Google Shape;65;g37137faec95_0_8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66" name="Google Shape;66;g37137faec95_0_8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Relationship Id="rId4" Type="http://schemas.openxmlformats.org/officeDocument/2006/relationships/image" Target="../media/image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mailto:a.lara@umh.es" TargetMode="External"/><Relationship Id="rId4" Type="http://schemas.openxmlformats.org/officeDocument/2006/relationships/image" Target="../media/image3.jpg"/><Relationship Id="rId5" Type="http://schemas.openxmlformats.org/officeDocument/2006/relationships/image" Target="../media/image1.png"/><Relationship Id="rId6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://www.youtube.com/watch?v=IXR4ro9Q9zU" TargetMode="External"/><Relationship Id="rId4" Type="http://schemas.openxmlformats.org/officeDocument/2006/relationships/image" Target="../media/image10.png"/><Relationship Id="rId5" Type="http://schemas.openxmlformats.org/officeDocument/2006/relationships/hyperlink" Target="http://www.youtube.com/watch?v=IXR4ro9Q9zU" TargetMode="External"/><Relationship Id="rId6" Type="http://schemas.openxmlformats.org/officeDocument/2006/relationships/image" Target="../media/image1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Relationship Id="rId5" Type="http://schemas.openxmlformats.org/officeDocument/2006/relationships/image" Target="../media/image21.png"/><Relationship Id="rId6" Type="http://schemas.openxmlformats.org/officeDocument/2006/relationships/image" Target="../media/image2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www.datawrapper.de/" TargetMode="External"/><Relationship Id="rId4" Type="http://schemas.openxmlformats.org/officeDocument/2006/relationships/hyperlink" Target="https://infogr.am/" TargetMode="External"/><Relationship Id="rId5" Type="http://schemas.openxmlformats.org/officeDocument/2006/relationships/image" Target="../media/image29.png"/><Relationship Id="rId6" Type="http://schemas.openxmlformats.org/officeDocument/2006/relationships/image" Target="../media/image2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www.flickr.com/groups/flicrkrenespaol/" TargetMode="External"/><Relationship Id="rId4" Type="http://schemas.openxmlformats.org/officeDocument/2006/relationships/hyperlink" Target="https://pixabay.com/es/" TargetMode="External"/><Relationship Id="rId5" Type="http://schemas.openxmlformats.org/officeDocument/2006/relationships/image" Target="../media/image3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3.png"/><Relationship Id="rId4" Type="http://schemas.openxmlformats.org/officeDocument/2006/relationships/image" Target="../media/image35.png"/><Relationship Id="rId5" Type="http://schemas.openxmlformats.org/officeDocument/2006/relationships/hyperlink" Target="https://paceandlaunchpad.sthelens.gov.uk/sections/launchpad-tuition-service/parentchild-support/national-online-safety/" TargetMode="External"/><Relationship Id="rId6" Type="http://schemas.openxmlformats.org/officeDocument/2006/relationships/hyperlink" Target="https://paceandlaunchpad.sthelens.gov.uk/sections/launchpad-tuition-service/parentchild-support/national-online-safety/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www.scribd.com/user/572145760/Jesus-Antonio-Francisco-Ramirez" TargetMode="External"/><Relationship Id="rId4" Type="http://schemas.openxmlformats.org/officeDocument/2006/relationships/image" Target="../media/image30.png"/><Relationship Id="rId5" Type="http://schemas.openxmlformats.org/officeDocument/2006/relationships/image" Target="../media/image3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4.png"/><Relationship Id="rId4" Type="http://schemas.openxmlformats.org/officeDocument/2006/relationships/image" Target="../media/image3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6.png"/><Relationship Id="rId4" Type="http://schemas.openxmlformats.org/officeDocument/2006/relationships/image" Target="../media/image37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hyperlink" Target="https://www.behance.net/" TargetMode="External"/><Relationship Id="rId6" Type="http://schemas.openxmlformats.org/officeDocument/2006/relationships/hyperlink" Target="https://www.oafifoundation.com/evento/iv-congreso-articulando-el-deporte/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s://www.fecyt.es/es/publicacion/percepcion-social-de-la-ciencia-y-la-tecnologia-en-espana-2022" TargetMode="External"/><Relationship Id="rId4" Type="http://schemas.openxmlformats.org/officeDocument/2006/relationships/hyperlink" Target="https://www.acta.es/medios/articulos/comunicacion_e_informacion/040099.pdf" TargetMode="External"/><Relationship Id="rId5" Type="http://schemas.openxmlformats.org/officeDocument/2006/relationships/hyperlink" Target="https://editorial.umh.es/2021/03/05/ciencia-y-periodismo-una-es-de-marte-y-otra-es-de-venus/" TargetMode="Externa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salvandomiterritorio.umh.es/" TargetMode="External"/><Relationship Id="rId4" Type="http://schemas.openxmlformats.org/officeDocument/2006/relationships/hyperlink" Target="https://creativecommons.org/licenses/by-nc-nd/4.0/" TargetMode="External"/><Relationship Id="rId5" Type="http://schemas.openxmlformats.org/officeDocument/2006/relationships/image" Target="../media/image3.jpg"/><Relationship Id="rId6" Type="http://schemas.openxmlformats.org/officeDocument/2006/relationships/image" Target="../media/image1.png"/><Relationship Id="rId7" Type="http://schemas.openxmlformats.org/officeDocument/2006/relationships/image" Target="../media/image2.jpg"/><Relationship Id="rId8" Type="http://schemas.openxmlformats.org/officeDocument/2006/relationships/image" Target="../media/image4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6" Type="http://schemas.openxmlformats.org/officeDocument/2006/relationships/hyperlink" Target="mailto:a.lara@umh.es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710074c299_0_0"/>
          <p:cNvSpPr/>
          <p:nvPr/>
        </p:nvSpPr>
        <p:spPr>
          <a:xfrm>
            <a:off x="137269" y="182880"/>
            <a:ext cx="8791355" cy="4596938"/>
          </a:xfrm>
          <a:custGeom>
            <a:rect b="b" l="l" r="r" t="t"/>
            <a:pathLst>
              <a:path extrusionOk="0" h="4596938" w="8791355">
                <a:moveTo>
                  <a:pt x="65216" y="131827"/>
                </a:moveTo>
                <a:cubicBezTo>
                  <a:pt x="176546" y="-139148"/>
                  <a:pt x="8336175" y="81407"/>
                  <a:pt x="8722594" y="131827"/>
                </a:cubicBezTo>
                <a:cubicBezTo>
                  <a:pt x="9001907" y="599247"/>
                  <a:pt x="8527006" y="3074934"/>
                  <a:pt x="8722594" y="4533610"/>
                </a:cubicBezTo>
                <a:cubicBezTo>
                  <a:pt x="5706948" y="4719010"/>
                  <a:pt x="1855803" y="4688514"/>
                  <a:pt x="139623" y="4549073"/>
                </a:cubicBezTo>
                <a:cubicBezTo>
                  <a:pt x="87698" y="3053403"/>
                  <a:pt x="-65441" y="1708610"/>
                  <a:pt x="65216" y="131827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3710074c299_0_0"/>
          <p:cNvSpPr txBox="1"/>
          <p:nvPr/>
        </p:nvSpPr>
        <p:spPr>
          <a:xfrm>
            <a:off x="540000" y="381475"/>
            <a:ext cx="8239200" cy="41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INSTRUCCIONS/RECOMANACIONS DIRIGIDES AL PROFESSORAT</a:t>
            </a:r>
            <a:endParaRPr b="1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El taller o bloc </a:t>
            </a:r>
            <a:r>
              <a:rPr b="1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r>
              <a:rPr b="0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està format de cinc parts. En la guia </a:t>
            </a:r>
            <a:r>
              <a:rPr b="0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s’explica detalladament el contingut de cada taller o bloc i s’hi inclouen recomanacions sobre com treballar-lo a l’aula. 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Aquesta part o sessió s'acompanya de dues presentacions: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1) 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Presentació guia </a:t>
            </a:r>
            <a:r>
              <a:rPr b="1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El mètode científic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dirigida al professorat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amb les instruccions i recomanacions necessàries per a impartir cada part o sessió a l'aula. Les presentacions inclouen contingut audiovisual, activitats de debat i altres dinàmiques o reptes per a treballar el contingut exposat. S'hi facilita una temporització per a organitzar la sessió, però el professorat ha d'ajustar el temps de cada activitat o el material audiovisual segons el seu criteri: a mesura que s'avance a l'aula, segons les necessitats de l'alumnat o si prefereix reiterar uns continguts sobre uns altres. També, hi ha diapositives amb personatges a tall de fil conductor que suggereixen la tasca final de cada sessió.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2) 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Presentació dirigida a l'alumnat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per a facilitar-li les idees clau de cada part. El contingut d'aquesta presentació s'extrau de la presentació guia del professorat.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Les instruccions i recomanacions dirigides al professorat hi apareixen en 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text de color MORAT, 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com el que utilitzem ací, perquè s'identifique clarament com a text complementari. Les diapositives d'activitats es  diferencien perquè tenen un fons grisenc.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Esperem que el contingut siga interessant i útil.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35877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3710074c299_0_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10"/>
          <p:cNvSpPr txBox="1"/>
          <p:nvPr>
            <p:ph idx="4294967295" type="body"/>
          </p:nvPr>
        </p:nvSpPr>
        <p:spPr>
          <a:xfrm>
            <a:off x="539749" y="1481176"/>
            <a:ext cx="2767892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Beneficis de la divulgació científica</a:t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Moltes de les coses que ens envolten estan relacionades amb la ciència. La ciència ens ajuda a prendre millors decisions informades.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0"/>
          <p:cNvSpPr/>
          <p:nvPr/>
        </p:nvSpPr>
        <p:spPr>
          <a:xfrm flipH="1">
            <a:off x="3397250" y="4240555"/>
            <a:ext cx="5362405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3" name="Google Shape;28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8320" y="1587915"/>
            <a:ext cx="5019625" cy="286789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0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1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1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1"/>
          <p:cNvSpPr/>
          <p:nvPr/>
        </p:nvSpPr>
        <p:spPr>
          <a:xfrm flipH="1">
            <a:off x="2907899" y="4263591"/>
            <a:ext cx="2935522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1"/>
          <p:cNvSpPr/>
          <p:nvPr/>
        </p:nvSpPr>
        <p:spPr>
          <a:xfrm rot="-4894804">
            <a:off x="2201186" y="1880665"/>
            <a:ext cx="1101662" cy="1614167"/>
          </a:xfrm>
          <a:prstGeom prst="wedgeEllipseCallout">
            <a:avLst>
              <a:gd fmla="val 14267" name="adj1"/>
              <a:gd fmla="val 71939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1"/>
          <p:cNvSpPr txBox="1"/>
          <p:nvPr/>
        </p:nvSpPr>
        <p:spPr>
          <a:xfrm>
            <a:off x="1889709" y="2421099"/>
            <a:ext cx="1648694" cy="7030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Coneixes aquestes persones?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5" name="Google Shape;295;p11"/>
          <p:cNvGrpSpPr/>
          <p:nvPr/>
        </p:nvGrpSpPr>
        <p:grpSpPr>
          <a:xfrm>
            <a:off x="3933076" y="2172147"/>
            <a:ext cx="810031" cy="2357350"/>
            <a:chOff x="521093" y="521373"/>
            <a:chExt cx="810031" cy="2357350"/>
          </a:xfrm>
        </p:grpSpPr>
        <p:sp>
          <p:nvSpPr>
            <p:cNvPr id="296" name="Google Shape;296;p11"/>
            <p:cNvSpPr/>
            <p:nvPr/>
          </p:nvSpPr>
          <p:spPr>
            <a:xfrm flipH="1" rot="10800000">
              <a:off x="1045873" y="1326544"/>
              <a:ext cx="193029" cy="467056"/>
            </a:xfrm>
            <a:custGeom>
              <a:rect b="b" l="l" r="r" t="t"/>
              <a:pathLst>
                <a:path extrusionOk="0" h="467056" w="193029">
                  <a:moveTo>
                    <a:pt x="79458" y="315135"/>
                  </a:moveTo>
                  <a:cubicBezTo>
                    <a:pt x="50407" y="382836"/>
                    <a:pt x="4525" y="468474"/>
                    <a:pt x="2339" y="467112"/>
                  </a:cubicBezTo>
                  <a:cubicBezTo>
                    <a:pt x="147" y="465750"/>
                    <a:pt x="-610" y="462940"/>
                    <a:pt x="630" y="460873"/>
                  </a:cubicBezTo>
                  <a:cubicBezTo>
                    <a:pt x="40327" y="394278"/>
                    <a:pt x="170302" y="83454"/>
                    <a:pt x="184017" y="3568"/>
                  </a:cubicBezTo>
                  <a:cubicBezTo>
                    <a:pt x="184435" y="1153"/>
                    <a:pt x="186779" y="-371"/>
                    <a:pt x="189263" y="188"/>
                  </a:cubicBezTo>
                  <a:cubicBezTo>
                    <a:pt x="191743" y="746"/>
                    <a:pt x="193414" y="3172"/>
                    <a:pt x="193001" y="5597"/>
                  </a:cubicBezTo>
                  <a:cubicBezTo>
                    <a:pt x="184286" y="56361"/>
                    <a:pt x="129068" y="199522"/>
                    <a:pt x="79458" y="315135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 flipH="1" rot="10800000">
              <a:off x="1179492" y="1783692"/>
              <a:ext cx="126039" cy="225476"/>
            </a:xfrm>
            <a:custGeom>
              <a:rect b="b" l="l" r="r" t="t"/>
              <a:pathLst>
                <a:path extrusionOk="0" h="225476" w="126039">
                  <a:moveTo>
                    <a:pt x="30647" y="162724"/>
                  </a:moveTo>
                  <a:cubicBezTo>
                    <a:pt x="24137" y="163722"/>
                    <a:pt x="18264" y="164623"/>
                    <a:pt x="12191" y="164704"/>
                  </a:cubicBezTo>
                  <a:lnTo>
                    <a:pt x="95295" y="13253"/>
                  </a:lnTo>
                  <a:cubicBezTo>
                    <a:pt x="122257" y="55564"/>
                    <a:pt x="121829" y="111775"/>
                    <a:pt x="105198" y="141620"/>
                  </a:cubicBezTo>
                  <a:cubicBezTo>
                    <a:pt x="100736" y="149622"/>
                    <a:pt x="90996" y="162746"/>
                    <a:pt x="75725" y="161156"/>
                  </a:cubicBezTo>
                  <a:cubicBezTo>
                    <a:pt x="56239" y="158796"/>
                    <a:pt x="42681" y="160874"/>
                    <a:pt x="30647" y="162724"/>
                  </a:cubicBezTo>
                  <a:moveTo>
                    <a:pt x="98373" y="2109"/>
                  </a:moveTo>
                  <a:cubicBezTo>
                    <a:pt x="97435" y="818"/>
                    <a:pt x="95926" y="53"/>
                    <a:pt x="94371" y="86"/>
                  </a:cubicBezTo>
                  <a:cubicBezTo>
                    <a:pt x="92811" y="113"/>
                    <a:pt x="91427" y="937"/>
                    <a:pt x="90703" y="2261"/>
                  </a:cubicBezTo>
                  <a:lnTo>
                    <a:pt x="565" y="166522"/>
                  </a:lnTo>
                  <a:cubicBezTo>
                    <a:pt x="-173" y="167829"/>
                    <a:pt x="-127" y="169473"/>
                    <a:pt x="644" y="170856"/>
                  </a:cubicBezTo>
                  <a:cubicBezTo>
                    <a:pt x="1419" y="172240"/>
                    <a:pt x="2831" y="173173"/>
                    <a:pt x="4382" y="173341"/>
                  </a:cubicBezTo>
                  <a:cubicBezTo>
                    <a:pt x="14461" y="174421"/>
                    <a:pt x="23260" y="173070"/>
                    <a:pt x="32573" y="171638"/>
                  </a:cubicBezTo>
                  <a:cubicBezTo>
                    <a:pt x="42040" y="170189"/>
                    <a:pt x="52501" y="168583"/>
                    <a:pt x="66174" y="169321"/>
                  </a:cubicBezTo>
                  <a:cubicBezTo>
                    <a:pt x="60714" y="177009"/>
                    <a:pt x="59869" y="182673"/>
                    <a:pt x="58862" y="189449"/>
                  </a:cubicBezTo>
                  <a:cubicBezTo>
                    <a:pt x="58142" y="194277"/>
                    <a:pt x="57325" y="199751"/>
                    <a:pt x="54516" y="207482"/>
                  </a:cubicBezTo>
                  <a:lnTo>
                    <a:pt x="50231" y="219293"/>
                  </a:lnTo>
                  <a:cubicBezTo>
                    <a:pt x="49423" y="221512"/>
                    <a:pt x="50560" y="224056"/>
                    <a:pt x="52784" y="225093"/>
                  </a:cubicBezTo>
                  <a:cubicBezTo>
                    <a:pt x="52863" y="225131"/>
                    <a:pt x="52937" y="225169"/>
                    <a:pt x="53016" y="225201"/>
                  </a:cubicBezTo>
                  <a:cubicBezTo>
                    <a:pt x="55389" y="226161"/>
                    <a:pt x="58017" y="225147"/>
                    <a:pt x="58825" y="222792"/>
                  </a:cubicBezTo>
                  <a:lnTo>
                    <a:pt x="63110" y="210987"/>
                  </a:lnTo>
                  <a:cubicBezTo>
                    <a:pt x="66212" y="202448"/>
                    <a:pt x="67136" y="196263"/>
                    <a:pt x="67874" y="191299"/>
                  </a:cubicBezTo>
                  <a:cubicBezTo>
                    <a:pt x="69007" y="183720"/>
                    <a:pt x="69712" y="178973"/>
                    <a:pt x="77252" y="170374"/>
                  </a:cubicBezTo>
                  <a:cubicBezTo>
                    <a:pt x="77536" y="170412"/>
                    <a:pt x="77824" y="170455"/>
                    <a:pt x="78111" y="170493"/>
                  </a:cubicBezTo>
                  <a:cubicBezTo>
                    <a:pt x="78873" y="170596"/>
                    <a:pt x="79606" y="170520"/>
                    <a:pt x="80266" y="170281"/>
                  </a:cubicBezTo>
                  <a:cubicBezTo>
                    <a:pt x="93285" y="169717"/>
                    <a:pt x="104845" y="161378"/>
                    <a:pt x="113231" y="146345"/>
                  </a:cubicBezTo>
                  <a:cubicBezTo>
                    <a:pt x="114577" y="143936"/>
                    <a:pt x="115821" y="141397"/>
                    <a:pt x="116968" y="138723"/>
                  </a:cubicBezTo>
                  <a:cubicBezTo>
                    <a:pt x="132230" y="103138"/>
                    <a:pt x="129778" y="45294"/>
                    <a:pt x="98373" y="210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 flipH="1" rot="10800000">
              <a:off x="631464" y="602471"/>
              <a:ext cx="615397" cy="677007"/>
            </a:xfrm>
            <a:custGeom>
              <a:rect b="b" l="l" r="r" t="t"/>
              <a:pathLst>
                <a:path extrusionOk="0" h="677007" w="615397">
                  <a:moveTo>
                    <a:pt x="311759" y="676935"/>
                  </a:moveTo>
                  <a:cubicBezTo>
                    <a:pt x="209792" y="677993"/>
                    <a:pt x="124818" y="654306"/>
                    <a:pt x="63599" y="549604"/>
                  </a:cubicBezTo>
                  <a:cubicBezTo>
                    <a:pt x="23150" y="480428"/>
                    <a:pt x="2413" y="413059"/>
                    <a:pt x="202" y="343637"/>
                  </a:cubicBezTo>
                  <a:cubicBezTo>
                    <a:pt x="-3791" y="218341"/>
                    <a:pt x="58196" y="133586"/>
                    <a:pt x="119343" y="67181"/>
                  </a:cubicBezTo>
                  <a:cubicBezTo>
                    <a:pt x="168169" y="14149"/>
                    <a:pt x="224650" y="-39"/>
                    <a:pt x="279079" y="-39"/>
                  </a:cubicBezTo>
                  <a:cubicBezTo>
                    <a:pt x="299067" y="-39"/>
                    <a:pt x="318799" y="1887"/>
                    <a:pt x="337743" y="4485"/>
                  </a:cubicBezTo>
                  <a:cubicBezTo>
                    <a:pt x="402609" y="13399"/>
                    <a:pt x="465218" y="44750"/>
                    <a:pt x="523844" y="97738"/>
                  </a:cubicBezTo>
                  <a:cubicBezTo>
                    <a:pt x="627763" y="191666"/>
                    <a:pt x="645962" y="374927"/>
                    <a:pt x="564408" y="506229"/>
                  </a:cubicBezTo>
                  <a:cubicBezTo>
                    <a:pt x="508737" y="595860"/>
                    <a:pt x="439379" y="642973"/>
                    <a:pt x="358025" y="647275"/>
                  </a:cubicBezTo>
                  <a:cubicBezTo>
                    <a:pt x="362881" y="644161"/>
                    <a:pt x="365417" y="639967"/>
                    <a:pt x="365983" y="635822"/>
                  </a:cubicBezTo>
                  <a:cubicBezTo>
                    <a:pt x="440839" y="628862"/>
                    <a:pt x="504939" y="583452"/>
                    <a:pt x="556879" y="499837"/>
                  </a:cubicBezTo>
                  <a:cubicBezTo>
                    <a:pt x="635512" y="373228"/>
                    <a:pt x="618155" y="196736"/>
                    <a:pt x="518160" y="106356"/>
                  </a:cubicBezTo>
                  <a:cubicBezTo>
                    <a:pt x="460889" y="54589"/>
                    <a:pt x="399799" y="23938"/>
                    <a:pt x="336636" y="15258"/>
                  </a:cubicBezTo>
                  <a:cubicBezTo>
                    <a:pt x="268213" y="5856"/>
                    <a:pt x="189637" y="5619"/>
                    <a:pt x="125643" y="75117"/>
                  </a:cubicBezTo>
                  <a:cubicBezTo>
                    <a:pt x="66042" y="139845"/>
                    <a:pt x="5625" y="222319"/>
                    <a:pt x="9483" y="343242"/>
                  </a:cubicBezTo>
                  <a:cubicBezTo>
                    <a:pt x="11623" y="410553"/>
                    <a:pt x="31854" y="476060"/>
                    <a:pt x="71282" y="543501"/>
                  </a:cubicBezTo>
                  <a:cubicBezTo>
                    <a:pt x="139101" y="659476"/>
                    <a:pt x="230451" y="670528"/>
                    <a:pt x="350527" y="652982"/>
                  </a:cubicBezTo>
                  <a:cubicBezTo>
                    <a:pt x="353029" y="652624"/>
                    <a:pt x="355373" y="654713"/>
                    <a:pt x="355689" y="657686"/>
                  </a:cubicBezTo>
                  <a:cubicBezTo>
                    <a:pt x="356009" y="660659"/>
                    <a:pt x="354208" y="663383"/>
                    <a:pt x="351663" y="663757"/>
                  </a:cubicBezTo>
                  <a:cubicBezTo>
                    <a:pt x="336181" y="666025"/>
                    <a:pt x="326325" y="676783"/>
                    <a:pt x="311759" y="676935"/>
                  </a:cubicBezTo>
                  <a:close/>
                  <a:moveTo>
                    <a:pt x="309717" y="624543"/>
                  </a:moveTo>
                  <a:cubicBezTo>
                    <a:pt x="310221" y="623686"/>
                    <a:pt x="310801" y="623339"/>
                    <a:pt x="311468" y="623578"/>
                  </a:cubicBezTo>
                  <a:cubicBezTo>
                    <a:pt x="310884" y="623887"/>
                    <a:pt x="310296" y="624223"/>
                    <a:pt x="309717" y="624543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9" name="Google Shape;299;p11"/>
            <p:cNvGrpSpPr/>
            <p:nvPr/>
          </p:nvGrpSpPr>
          <p:grpSpPr>
            <a:xfrm>
              <a:off x="1030918" y="843656"/>
              <a:ext cx="44690" cy="84425"/>
              <a:chOff x="6005690" y="1789940"/>
              <a:chExt cx="44690" cy="84425"/>
            </a:xfrm>
          </p:grpSpPr>
          <p:sp>
            <p:nvSpPr>
              <p:cNvPr id="300" name="Google Shape;300;p11"/>
              <p:cNvSpPr/>
              <p:nvPr/>
            </p:nvSpPr>
            <p:spPr>
              <a:xfrm flipH="1" rot="10800000">
                <a:off x="6007983" y="1794296"/>
                <a:ext cx="40078" cy="75696"/>
              </a:xfrm>
              <a:custGeom>
                <a:rect b="b" l="l" r="r" t="t"/>
                <a:pathLst>
                  <a:path extrusionOk="0" h="75696" w="40078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</a:path>
                </a:pathLst>
              </a:custGeom>
              <a:solidFill>
                <a:srgbClr val="1D1D1B"/>
              </a:solidFill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11"/>
              <p:cNvSpPr/>
              <p:nvPr/>
            </p:nvSpPr>
            <p:spPr>
              <a:xfrm flipH="1" rot="10800000">
                <a:off x="6007983" y="1794296"/>
                <a:ext cx="40078" cy="75696"/>
              </a:xfrm>
              <a:custGeom>
                <a:rect b="b" l="l" r="r" t="t"/>
                <a:pathLst>
                  <a:path extrusionOk="0" h="75696" w="40078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  <a:close/>
                  </a:path>
                </a:pathLst>
              </a:custGeom>
              <a:noFill/>
              <a:ln cap="flat" cmpd="sng" w="2045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11"/>
              <p:cNvSpPr/>
              <p:nvPr/>
            </p:nvSpPr>
            <p:spPr>
              <a:xfrm flipH="1" rot="10800000">
                <a:off x="6005690" y="1789940"/>
                <a:ext cx="44690" cy="84425"/>
              </a:xfrm>
              <a:custGeom>
                <a:rect b="b" l="l" r="r" t="t"/>
                <a:pathLst>
                  <a:path extrusionOk="0" h="84425" w="44690">
                    <a:moveTo>
                      <a:pt x="22378" y="75729"/>
                    </a:moveTo>
                    <a:cubicBezTo>
                      <a:pt x="12600" y="75729"/>
                      <a:pt x="4649" y="60703"/>
                      <a:pt x="4649" y="42242"/>
                    </a:cubicBezTo>
                    <a:cubicBezTo>
                      <a:pt x="4649" y="23771"/>
                      <a:pt x="12600" y="8745"/>
                      <a:pt x="22378" y="8745"/>
                    </a:cubicBezTo>
                    <a:cubicBezTo>
                      <a:pt x="32156" y="8745"/>
                      <a:pt x="40106" y="23771"/>
                      <a:pt x="40106" y="42242"/>
                    </a:cubicBezTo>
                    <a:cubicBezTo>
                      <a:pt x="40106" y="60703"/>
                      <a:pt x="32156" y="75729"/>
                      <a:pt x="22378" y="75729"/>
                    </a:cubicBezTo>
                    <a:moveTo>
                      <a:pt x="22378" y="24"/>
                    </a:moveTo>
                    <a:cubicBezTo>
                      <a:pt x="10056" y="24"/>
                      <a:pt x="33" y="18966"/>
                      <a:pt x="33" y="42242"/>
                    </a:cubicBezTo>
                    <a:cubicBezTo>
                      <a:pt x="33" y="65517"/>
                      <a:pt x="10056" y="84450"/>
                      <a:pt x="22378" y="84450"/>
                    </a:cubicBezTo>
                    <a:cubicBezTo>
                      <a:pt x="34700" y="84450"/>
                      <a:pt x="44723" y="65517"/>
                      <a:pt x="44723" y="42242"/>
                    </a:cubicBezTo>
                    <a:cubicBezTo>
                      <a:pt x="44723" y="18966"/>
                      <a:pt x="34700" y="24"/>
                      <a:pt x="22378" y="24"/>
                    </a:cubicBezTo>
                  </a:path>
                </a:pathLst>
              </a:custGeom>
              <a:solidFill>
                <a:srgbClr val="1D1D1B"/>
              </a:solidFill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3" name="Google Shape;303;p11"/>
            <p:cNvGrpSpPr/>
            <p:nvPr/>
          </p:nvGrpSpPr>
          <p:grpSpPr>
            <a:xfrm>
              <a:off x="859340" y="853010"/>
              <a:ext cx="51865" cy="98914"/>
              <a:chOff x="5834112" y="1799294"/>
              <a:chExt cx="51865" cy="98914"/>
            </a:xfrm>
          </p:grpSpPr>
          <p:sp>
            <p:nvSpPr>
              <p:cNvPr id="304" name="Google Shape;304;p11"/>
              <p:cNvSpPr/>
              <p:nvPr/>
            </p:nvSpPr>
            <p:spPr>
              <a:xfrm flipH="1" rot="10800000">
                <a:off x="5846410" y="1799294"/>
                <a:ext cx="37063" cy="97969"/>
              </a:xfrm>
              <a:custGeom>
                <a:rect b="b" l="l" r="r" t="t"/>
                <a:pathLst>
                  <a:path extrusionOk="0" h="97969" w="37063">
                    <a:moveTo>
                      <a:pt x="37090" y="49006"/>
                    </a:moveTo>
                    <a:cubicBezTo>
                      <a:pt x="37090" y="21954"/>
                      <a:pt x="28794" y="21"/>
                      <a:pt x="18558" y="21"/>
                    </a:cubicBezTo>
                    <a:cubicBezTo>
                      <a:pt x="8323" y="21"/>
                      <a:pt x="26" y="21954"/>
                      <a:pt x="26" y="49006"/>
                    </a:cubicBezTo>
                    <a:cubicBezTo>
                      <a:pt x="26" y="76058"/>
                      <a:pt x="8323" y="97991"/>
                      <a:pt x="18558" y="97991"/>
                    </a:cubicBezTo>
                    <a:cubicBezTo>
                      <a:pt x="28794" y="97991"/>
                      <a:pt x="37090" y="76058"/>
                      <a:pt x="37090" y="49006"/>
                    </a:cubicBezTo>
                  </a:path>
                </a:pathLst>
              </a:custGeom>
              <a:solidFill>
                <a:srgbClr val="1D1D1B"/>
              </a:solidFill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11"/>
              <p:cNvSpPr/>
              <p:nvPr/>
            </p:nvSpPr>
            <p:spPr>
              <a:xfrm flipH="1" rot="10800000">
                <a:off x="5834112" y="1800239"/>
                <a:ext cx="51865" cy="97969"/>
              </a:xfrm>
              <a:custGeom>
                <a:rect b="b" l="l" r="r" t="t"/>
                <a:pathLst>
                  <a:path extrusionOk="0" h="97969" w="51865">
                    <a:moveTo>
                      <a:pt x="51893" y="49006"/>
                    </a:moveTo>
                    <a:cubicBezTo>
                      <a:pt x="51893" y="21954"/>
                      <a:pt x="40281" y="21"/>
                      <a:pt x="25960" y="21"/>
                    </a:cubicBezTo>
                    <a:cubicBezTo>
                      <a:pt x="11639" y="21"/>
                      <a:pt x="28" y="21954"/>
                      <a:pt x="28" y="49006"/>
                    </a:cubicBezTo>
                    <a:cubicBezTo>
                      <a:pt x="28" y="76058"/>
                      <a:pt x="11639" y="97991"/>
                      <a:pt x="25960" y="97991"/>
                    </a:cubicBezTo>
                    <a:cubicBezTo>
                      <a:pt x="40281" y="97991"/>
                      <a:pt x="51893" y="76058"/>
                      <a:pt x="51893" y="49006"/>
                    </a:cubicBezTo>
                    <a:close/>
                  </a:path>
                </a:pathLst>
              </a:custGeom>
              <a:noFill/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6" name="Google Shape;306;p11"/>
            <p:cNvSpPr/>
            <p:nvPr/>
          </p:nvSpPr>
          <p:spPr>
            <a:xfrm>
              <a:off x="601894" y="521373"/>
              <a:ext cx="729230" cy="890828"/>
            </a:xfrm>
            <a:custGeom>
              <a:rect b="b" l="l" r="r" t="t"/>
              <a:pathLst>
                <a:path extrusionOk="0" h="890828" w="729230">
                  <a:moveTo>
                    <a:pt x="510998" y="157010"/>
                  </a:moveTo>
                  <a:cubicBezTo>
                    <a:pt x="510998" y="157010"/>
                    <a:pt x="633412" y="291219"/>
                    <a:pt x="614682" y="485125"/>
                  </a:cubicBezTo>
                  <a:cubicBezTo>
                    <a:pt x="596121" y="679012"/>
                    <a:pt x="511943" y="830890"/>
                    <a:pt x="577237" y="881430"/>
                  </a:cubicBezTo>
                  <a:cubicBezTo>
                    <a:pt x="642377" y="931952"/>
                    <a:pt x="734421" y="755457"/>
                    <a:pt x="736150" y="670372"/>
                  </a:cubicBezTo>
                  <a:cubicBezTo>
                    <a:pt x="737879" y="585304"/>
                    <a:pt x="666293" y="124616"/>
                    <a:pt x="585895" y="97848"/>
                  </a:cubicBezTo>
                  <a:cubicBezTo>
                    <a:pt x="505490" y="71061"/>
                    <a:pt x="402436" y="67126"/>
                    <a:pt x="402436" y="67126"/>
                  </a:cubicBezTo>
                  <a:cubicBezTo>
                    <a:pt x="402436" y="67126"/>
                    <a:pt x="235971" y="-72415"/>
                    <a:pt x="115763" y="49495"/>
                  </a:cubicBezTo>
                  <a:cubicBezTo>
                    <a:pt x="-4438" y="171405"/>
                    <a:pt x="-19857" y="561882"/>
                    <a:pt x="44023" y="680465"/>
                  </a:cubicBezTo>
                  <a:cubicBezTo>
                    <a:pt x="107896" y="799066"/>
                    <a:pt x="172567" y="875106"/>
                    <a:pt x="172567" y="875106"/>
                  </a:cubicBezTo>
                  <a:cubicBezTo>
                    <a:pt x="172567" y="875106"/>
                    <a:pt x="101289" y="397429"/>
                    <a:pt x="110416" y="313245"/>
                  </a:cubicBezTo>
                  <a:cubicBezTo>
                    <a:pt x="119542" y="229042"/>
                    <a:pt x="444291" y="183061"/>
                    <a:pt x="510998" y="15701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1"/>
            <p:cNvSpPr/>
            <p:nvPr/>
          </p:nvSpPr>
          <p:spPr>
            <a:xfrm flipH="1" rot="-10421930">
              <a:off x="837860" y="1088363"/>
              <a:ext cx="233200" cy="54376"/>
            </a:xfrm>
            <a:custGeom>
              <a:rect b="b" l="l" r="r" t="t"/>
              <a:pathLst>
                <a:path extrusionOk="0" h="36789" w="157774">
                  <a:moveTo>
                    <a:pt x="2671" y="27384"/>
                  </a:moveTo>
                  <a:cubicBezTo>
                    <a:pt x="-8766" y="20403"/>
                    <a:pt x="17390" y="1585"/>
                    <a:pt x="65002" y="133"/>
                  </a:cubicBezTo>
                  <a:cubicBezTo>
                    <a:pt x="93076" y="-723"/>
                    <a:pt x="138628" y="4156"/>
                    <a:pt x="153008" y="15089"/>
                  </a:cubicBezTo>
                  <a:cubicBezTo>
                    <a:pt x="162098" y="22006"/>
                    <a:pt x="157213" y="30200"/>
                    <a:pt x="146586" y="33926"/>
                  </a:cubicBezTo>
                  <a:cubicBezTo>
                    <a:pt x="124952" y="41508"/>
                    <a:pt x="66654" y="31770"/>
                    <a:pt x="74555" y="32276"/>
                  </a:cubicBezTo>
                  <a:cubicBezTo>
                    <a:pt x="19795" y="28767"/>
                    <a:pt x="8512" y="30950"/>
                    <a:pt x="2671" y="27384"/>
                  </a:cubicBezTo>
                  <a:close/>
                </a:path>
              </a:pathLst>
            </a:custGeom>
            <a:noFill/>
            <a:ln cap="rnd" cmpd="sng" w="164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686799" y="1266324"/>
              <a:ext cx="507092" cy="1076144"/>
            </a:xfrm>
            <a:custGeom>
              <a:rect b="b" l="l" r="r" t="t"/>
              <a:pathLst>
                <a:path extrusionOk="0" h="1076144" w="507092">
                  <a:moveTo>
                    <a:pt x="161922" y="5579"/>
                  </a:moveTo>
                  <a:cubicBezTo>
                    <a:pt x="161922" y="5579"/>
                    <a:pt x="224073" y="62205"/>
                    <a:pt x="301636" y="29424"/>
                  </a:cubicBezTo>
                  <a:cubicBezTo>
                    <a:pt x="379368" y="-3374"/>
                    <a:pt x="379368" y="-396"/>
                    <a:pt x="379368" y="-396"/>
                  </a:cubicBezTo>
                  <a:cubicBezTo>
                    <a:pt x="379368" y="-396"/>
                    <a:pt x="444032" y="661351"/>
                    <a:pt x="454419" y="759710"/>
                  </a:cubicBezTo>
                  <a:cubicBezTo>
                    <a:pt x="464798" y="858068"/>
                    <a:pt x="514043" y="1060762"/>
                    <a:pt x="514043" y="1060762"/>
                  </a:cubicBezTo>
                  <a:cubicBezTo>
                    <a:pt x="514043" y="1060762"/>
                    <a:pt x="104963" y="1072694"/>
                    <a:pt x="24727" y="1075672"/>
                  </a:cubicBezTo>
                  <a:cubicBezTo>
                    <a:pt x="-55517" y="1078651"/>
                    <a:pt x="161922" y="5579"/>
                    <a:pt x="161922" y="5579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1"/>
            <p:cNvSpPr/>
            <p:nvPr/>
          </p:nvSpPr>
          <p:spPr>
            <a:xfrm flipH="1" rot="10800000">
              <a:off x="690741" y="2648181"/>
              <a:ext cx="197920" cy="230542"/>
            </a:xfrm>
            <a:custGeom>
              <a:rect b="b" l="l" r="r" t="t"/>
              <a:pathLst>
                <a:path extrusionOk="0" h="230542" w="197920">
                  <a:moveTo>
                    <a:pt x="143505" y="220532"/>
                  </a:moveTo>
                  <a:cubicBezTo>
                    <a:pt x="143170" y="220315"/>
                    <a:pt x="142808" y="220142"/>
                    <a:pt x="142423" y="220017"/>
                  </a:cubicBezTo>
                  <a:cubicBezTo>
                    <a:pt x="136452" y="218156"/>
                    <a:pt x="130449" y="216420"/>
                    <a:pt x="124450" y="214689"/>
                  </a:cubicBezTo>
                  <a:cubicBezTo>
                    <a:pt x="88695" y="204370"/>
                    <a:pt x="54917" y="194627"/>
                    <a:pt x="30375" y="158348"/>
                  </a:cubicBezTo>
                  <a:cubicBezTo>
                    <a:pt x="5498" y="121575"/>
                    <a:pt x="2113" y="78005"/>
                    <a:pt x="21753" y="47347"/>
                  </a:cubicBezTo>
                  <a:cubicBezTo>
                    <a:pt x="45515" y="10228"/>
                    <a:pt x="84400" y="413"/>
                    <a:pt x="120824" y="22320"/>
                  </a:cubicBezTo>
                  <a:cubicBezTo>
                    <a:pt x="157842" y="44607"/>
                    <a:pt x="180017" y="79139"/>
                    <a:pt x="186740" y="124955"/>
                  </a:cubicBezTo>
                  <a:cubicBezTo>
                    <a:pt x="193611" y="171813"/>
                    <a:pt x="183114" y="195033"/>
                    <a:pt x="143546" y="220505"/>
                  </a:cubicBezTo>
                  <a:cubicBezTo>
                    <a:pt x="143533" y="220516"/>
                    <a:pt x="143519" y="220521"/>
                    <a:pt x="143505" y="220532"/>
                  </a:cubicBezTo>
                  <a:close/>
                  <a:moveTo>
                    <a:pt x="82348" y="142"/>
                  </a:moveTo>
                  <a:cubicBezTo>
                    <a:pt x="56111" y="142"/>
                    <a:pt x="31350" y="14242"/>
                    <a:pt x="14315" y="40848"/>
                  </a:cubicBezTo>
                  <a:cubicBezTo>
                    <a:pt x="-7577" y="75032"/>
                    <a:pt x="-4053" y="124955"/>
                    <a:pt x="23085" y="165075"/>
                  </a:cubicBezTo>
                  <a:cubicBezTo>
                    <a:pt x="49606" y="204267"/>
                    <a:pt x="86526" y="214922"/>
                    <a:pt x="122226" y="225220"/>
                  </a:cubicBezTo>
                  <a:cubicBezTo>
                    <a:pt x="128164" y="226939"/>
                    <a:pt x="134112" y="228654"/>
                    <a:pt x="140022" y="230498"/>
                  </a:cubicBezTo>
                  <a:cubicBezTo>
                    <a:pt x="141248" y="230884"/>
                    <a:pt x="142483" y="230650"/>
                    <a:pt x="143505" y="229983"/>
                  </a:cubicBezTo>
                  <a:cubicBezTo>
                    <a:pt x="144856" y="230867"/>
                    <a:pt x="146564" y="230949"/>
                    <a:pt x="148027" y="230010"/>
                  </a:cubicBezTo>
                  <a:cubicBezTo>
                    <a:pt x="190895" y="202412"/>
                    <a:pt x="203417" y="174439"/>
                    <a:pt x="195891" y="123122"/>
                  </a:cubicBezTo>
                  <a:cubicBezTo>
                    <a:pt x="188653" y="73763"/>
                    <a:pt x="164825" y="36605"/>
                    <a:pt x="125077" y="12674"/>
                  </a:cubicBezTo>
                  <a:cubicBezTo>
                    <a:pt x="111060" y="4238"/>
                    <a:pt x="96486" y="147"/>
                    <a:pt x="8234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1"/>
            <p:cNvSpPr/>
            <p:nvPr/>
          </p:nvSpPr>
          <p:spPr>
            <a:xfrm flipH="1" rot="10800000">
              <a:off x="835426" y="2342014"/>
              <a:ext cx="26413" cy="335880"/>
            </a:xfrm>
            <a:custGeom>
              <a:rect b="b" l="l" r="r" t="t"/>
              <a:pathLst>
                <a:path extrusionOk="0" h="335880" w="26413">
                  <a:moveTo>
                    <a:pt x="21787" y="78"/>
                  </a:moveTo>
                  <a:cubicBezTo>
                    <a:pt x="19330" y="78"/>
                    <a:pt x="17278" y="2329"/>
                    <a:pt x="17153" y="5232"/>
                  </a:cubicBezTo>
                  <a:cubicBezTo>
                    <a:pt x="16684" y="16234"/>
                    <a:pt x="15964" y="27465"/>
                    <a:pt x="15273" y="38326"/>
                  </a:cubicBezTo>
                  <a:cubicBezTo>
                    <a:pt x="13722" y="62561"/>
                    <a:pt x="12120" y="87620"/>
                    <a:pt x="13095" y="112294"/>
                  </a:cubicBezTo>
                  <a:cubicBezTo>
                    <a:pt x="14469" y="146983"/>
                    <a:pt x="10537" y="182453"/>
                    <a:pt x="6734" y="216757"/>
                  </a:cubicBezTo>
                  <a:cubicBezTo>
                    <a:pt x="2597" y="254083"/>
                    <a:pt x="-1683" y="292684"/>
                    <a:pt x="712" y="330926"/>
                  </a:cubicBezTo>
                  <a:cubicBezTo>
                    <a:pt x="898" y="333910"/>
                    <a:pt x="3094" y="336194"/>
                    <a:pt x="5685" y="335939"/>
                  </a:cubicBezTo>
                  <a:cubicBezTo>
                    <a:pt x="8243" y="335722"/>
                    <a:pt x="10165" y="333123"/>
                    <a:pt x="9980" y="330134"/>
                  </a:cubicBezTo>
                  <a:cubicBezTo>
                    <a:pt x="7649" y="292982"/>
                    <a:pt x="11865" y="254946"/>
                    <a:pt x="15941" y="218151"/>
                  </a:cubicBezTo>
                  <a:cubicBezTo>
                    <a:pt x="19795" y="183386"/>
                    <a:pt x="23783" y="147433"/>
                    <a:pt x="22372" y="111795"/>
                  </a:cubicBezTo>
                  <a:cubicBezTo>
                    <a:pt x="21420" y="87772"/>
                    <a:pt x="23003" y="63043"/>
                    <a:pt x="24531" y="39129"/>
                  </a:cubicBezTo>
                  <a:cubicBezTo>
                    <a:pt x="25232" y="28208"/>
                    <a:pt x="25951" y="16907"/>
                    <a:pt x="26430" y="5774"/>
                  </a:cubicBezTo>
                  <a:cubicBezTo>
                    <a:pt x="26555" y="2780"/>
                    <a:pt x="24586" y="235"/>
                    <a:pt x="22023" y="83"/>
                  </a:cubicBezTo>
                  <a:cubicBezTo>
                    <a:pt x="21944" y="78"/>
                    <a:pt x="21866" y="78"/>
                    <a:pt x="21787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1"/>
            <p:cNvSpPr/>
            <p:nvPr/>
          </p:nvSpPr>
          <p:spPr>
            <a:xfrm flipH="1" rot="10800000">
              <a:off x="979814" y="2332152"/>
              <a:ext cx="14027" cy="323735"/>
            </a:xfrm>
            <a:custGeom>
              <a:rect b="b" l="l" r="r" t="t"/>
              <a:pathLst>
                <a:path extrusionOk="0" h="323735" w="14027">
                  <a:moveTo>
                    <a:pt x="9413" y="78"/>
                  </a:moveTo>
                  <a:cubicBezTo>
                    <a:pt x="6887" y="78"/>
                    <a:pt x="4817" y="2449"/>
                    <a:pt x="4770" y="5406"/>
                  </a:cubicBezTo>
                  <a:lnTo>
                    <a:pt x="30" y="318291"/>
                  </a:lnTo>
                  <a:cubicBezTo>
                    <a:pt x="-17" y="321286"/>
                    <a:pt x="2026" y="323760"/>
                    <a:pt x="4589" y="323814"/>
                  </a:cubicBezTo>
                  <a:lnTo>
                    <a:pt x="4673" y="323814"/>
                  </a:lnTo>
                  <a:cubicBezTo>
                    <a:pt x="7198" y="323814"/>
                    <a:pt x="9269" y="321443"/>
                    <a:pt x="9316" y="318481"/>
                  </a:cubicBezTo>
                  <a:lnTo>
                    <a:pt x="14056" y="5601"/>
                  </a:lnTo>
                  <a:cubicBezTo>
                    <a:pt x="14102" y="2606"/>
                    <a:pt x="12060" y="132"/>
                    <a:pt x="9497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1"/>
            <p:cNvSpPr/>
            <p:nvPr/>
          </p:nvSpPr>
          <p:spPr>
            <a:xfrm flipH="1" rot="10800000">
              <a:off x="971922" y="2623416"/>
              <a:ext cx="182983" cy="241874"/>
            </a:xfrm>
            <a:custGeom>
              <a:rect b="b" l="l" r="r" t="t"/>
              <a:pathLst>
                <a:path extrusionOk="0" h="241874" w="182983">
                  <a:moveTo>
                    <a:pt x="9110" y="192476"/>
                  </a:moveTo>
                  <a:cubicBezTo>
                    <a:pt x="12234" y="184230"/>
                    <a:pt x="13056" y="170428"/>
                    <a:pt x="14092" y="153067"/>
                  </a:cubicBezTo>
                  <a:cubicBezTo>
                    <a:pt x="15995" y="121150"/>
                    <a:pt x="18600" y="77439"/>
                    <a:pt x="37975" y="50307"/>
                  </a:cubicBezTo>
                  <a:cubicBezTo>
                    <a:pt x="63673" y="14322"/>
                    <a:pt x="99475" y="1534"/>
                    <a:pt x="129185" y="17680"/>
                  </a:cubicBezTo>
                  <a:cubicBezTo>
                    <a:pt x="165150" y="37254"/>
                    <a:pt x="181349" y="79718"/>
                    <a:pt x="170456" y="125865"/>
                  </a:cubicBezTo>
                  <a:cubicBezTo>
                    <a:pt x="159388" y="172766"/>
                    <a:pt x="135012" y="205209"/>
                    <a:pt x="98008" y="222288"/>
                  </a:cubicBezTo>
                  <a:cubicBezTo>
                    <a:pt x="60173" y="239736"/>
                    <a:pt x="38569" y="232515"/>
                    <a:pt x="9114" y="192482"/>
                  </a:cubicBezTo>
                  <a:cubicBezTo>
                    <a:pt x="9110" y="192482"/>
                    <a:pt x="9110" y="192482"/>
                    <a:pt x="9110" y="192476"/>
                  </a:cubicBezTo>
                  <a:close/>
                  <a:moveTo>
                    <a:pt x="102948" y="135"/>
                  </a:moveTo>
                  <a:cubicBezTo>
                    <a:pt x="77352" y="135"/>
                    <a:pt x="50799" y="15412"/>
                    <a:pt x="30843" y="43358"/>
                  </a:cubicBezTo>
                  <a:cubicBezTo>
                    <a:pt x="9546" y="73186"/>
                    <a:pt x="6821" y="118915"/>
                    <a:pt x="4829" y="152313"/>
                  </a:cubicBezTo>
                  <a:cubicBezTo>
                    <a:pt x="3872" y="168334"/>
                    <a:pt x="3046" y="182168"/>
                    <a:pt x="474" y="188462"/>
                  </a:cubicBezTo>
                  <a:cubicBezTo>
                    <a:pt x="-357" y="190480"/>
                    <a:pt x="-18" y="192796"/>
                    <a:pt x="1170" y="194381"/>
                  </a:cubicBezTo>
                  <a:cubicBezTo>
                    <a:pt x="697" y="196111"/>
                    <a:pt x="984" y="198075"/>
                    <a:pt x="2071" y="199562"/>
                  </a:cubicBezTo>
                  <a:cubicBezTo>
                    <a:pt x="33977" y="242920"/>
                    <a:pt x="59973" y="251514"/>
                    <a:pt x="101421" y="232374"/>
                  </a:cubicBezTo>
                  <a:cubicBezTo>
                    <a:pt x="141280" y="213982"/>
                    <a:pt x="167522" y="179114"/>
                    <a:pt x="179408" y="128746"/>
                  </a:cubicBezTo>
                  <a:cubicBezTo>
                    <a:pt x="191382" y="78020"/>
                    <a:pt x="172773" y="29437"/>
                    <a:pt x="133109" y="7849"/>
                  </a:cubicBezTo>
                  <a:cubicBezTo>
                    <a:pt x="123549" y="2647"/>
                    <a:pt x="113325" y="135"/>
                    <a:pt x="102948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1"/>
            <p:cNvSpPr/>
            <p:nvPr/>
          </p:nvSpPr>
          <p:spPr>
            <a:xfrm flipH="1" rot="-10084814">
              <a:off x="596230" y="1285131"/>
              <a:ext cx="174663" cy="745808"/>
            </a:xfrm>
            <a:custGeom>
              <a:rect b="b" l="l" r="r" t="t"/>
              <a:pathLst>
                <a:path extrusionOk="0" h="745808" w="174663">
                  <a:moveTo>
                    <a:pt x="49770" y="210163"/>
                  </a:moveTo>
                  <a:cubicBezTo>
                    <a:pt x="44402" y="196530"/>
                    <a:pt x="37006" y="182402"/>
                    <a:pt x="27465" y="167532"/>
                  </a:cubicBezTo>
                  <a:cubicBezTo>
                    <a:pt x="12775" y="144632"/>
                    <a:pt x="5690" y="114212"/>
                    <a:pt x="8020" y="84075"/>
                  </a:cubicBezTo>
                  <a:cubicBezTo>
                    <a:pt x="10216" y="55831"/>
                    <a:pt x="20152" y="30598"/>
                    <a:pt x="36166" y="12472"/>
                  </a:cubicBezTo>
                  <a:lnTo>
                    <a:pt x="134499" y="200278"/>
                  </a:lnTo>
                  <a:lnTo>
                    <a:pt x="51873" y="209024"/>
                  </a:lnTo>
                  <a:cubicBezTo>
                    <a:pt x="51070" y="209116"/>
                    <a:pt x="50350" y="209528"/>
                    <a:pt x="49770" y="210163"/>
                  </a:cubicBezTo>
                  <a:moveTo>
                    <a:pt x="2124" y="69367"/>
                  </a:moveTo>
                  <a:cubicBezTo>
                    <a:pt x="1390" y="73837"/>
                    <a:pt x="838" y="78395"/>
                    <a:pt x="476" y="83028"/>
                  </a:cubicBezTo>
                  <a:cubicBezTo>
                    <a:pt x="-2064" y="115937"/>
                    <a:pt x="5671" y="149151"/>
                    <a:pt x="21712" y="174156"/>
                  </a:cubicBezTo>
                  <a:cubicBezTo>
                    <a:pt x="37526" y="198803"/>
                    <a:pt x="47114" y="221057"/>
                    <a:pt x="51028" y="242183"/>
                  </a:cubicBezTo>
                  <a:cubicBezTo>
                    <a:pt x="66749" y="327067"/>
                    <a:pt x="79159" y="414310"/>
                    <a:pt x="90112" y="491278"/>
                  </a:cubicBezTo>
                  <a:cubicBezTo>
                    <a:pt x="113318" y="654421"/>
                    <a:pt x="126508" y="739820"/>
                    <a:pt x="149765" y="745538"/>
                  </a:cubicBezTo>
                  <a:cubicBezTo>
                    <a:pt x="157871" y="747529"/>
                    <a:pt x="165829" y="739733"/>
                    <a:pt x="174103" y="721705"/>
                  </a:cubicBezTo>
                  <a:cubicBezTo>
                    <a:pt x="175199" y="719329"/>
                    <a:pt x="174642" y="716187"/>
                    <a:pt x="172854" y="714717"/>
                  </a:cubicBezTo>
                  <a:cubicBezTo>
                    <a:pt x="171071" y="713247"/>
                    <a:pt x="168740" y="713996"/>
                    <a:pt x="167640" y="716388"/>
                  </a:cubicBezTo>
                  <a:cubicBezTo>
                    <a:pt x="163276" y="725904"/>
                    <a:pt x="156868" y="736955"/>
                    <a:pt x="151134" y="735545"/>
                  </a:cubicBezTo>
                  <a:cubicBezTo>
                    <a:pt x="131903" y="730814"/>
                    <a:pt x="115221" y="613536"/>
                    <a:pt x="97559" y="489374"/>
                  </a:cubicBezTo>
                  <a:cubicBezTo>
                    <a:pt x="86593" y="412276"/>
                    <a:pt x="74159" y="324891"/>
                    <a:pt x="58387" y="239736"/>
                  </a:cubicBezTo>
                  <a:cubicBezTo>
                    <a:pt x="57133" y="232949"/>
                    <a:pt x="55346" y="226086"/>
                    <a:pt x="53020" y="219099"/>
                  </a:cubicBezTo>
                  <a:lnTo>
                    <a:pt x="141714" y="209707"/>
                  </a:lnTo>
                  <a:cubicBezTo>
                    <a:pt x="143070" y="209561"/>
                    <a:pt x="144267" y="208454"/>
                    <a:pt x="144848" y="206805"/>
                  </a:cubicBezTo>
                  <a:cubicBezTo>
                    <a:pt x="145433" y="205139"/>
                    <a:pt x="145298" y="203213"/>
                    <a:pt x="144518" y="201721"/>
                  </a:cubicBezTo>
                  <a:lnTo>
                    <a:pt x="40047" y="2192"/>
                  </a:lnTo>
                  <a:cubicBezTo>
                    <a:pt x="39458" y="1063"/>
                    <a:pt x="38543" y="298"/>
                    <a:pt x="37522" y="92"/>
                  </a:cubicBezTo>
                  <a:cubicBezTo>
                    <a:pt x="36500" y="-120"/>
                    <a:pt x="35460" y="238"/>
                    <a:pt x="34638" y="1079"/>
                  </a:cubicBezTo>
                  <a:cubicBezTo>
                    <a:pt x="17905" y="18272"/>
                    <a:pt x="6595" y="42165"/>
                    <a:pt x="2124" y="69367"/>
                  </a:cubicBezTo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4" name="Google Shape;314;p11"/>
            <p:cNvGrpSpPr/>
            <p:nvPr/>
          </p:nvGrpSpPr>
          <p:grpSpPr>
            <a:xfrm>
              <a:off x="848714" y="1744781"/>
              <a:ext cx="272233" cy="280908"/>
              <a:chOff x="5823486" y="2691065"/>
              <a:chExt cx="272233" cy="280908"/>
            </a:xfrm>
          </p:grpSpPr>
          <p:sp>
            <p:nvSpPr>
              <p:cNvPr id="315" name="Google Shape;315;p11"/>
              <p:cNvSpPr/>
              <p:nvPr/>
            </p:nvSpPr>
            <p:spPr>
              <a:xfrm flipH="1" rot="-1084150">
                <a:off x="5853312" y="2718457"/>
                <a:ext cx="212581" cy="226125"/>
              </a:xfrm>
              <a:custGeom>
                <a:rect b="b" l="l" r="r" t="t"/>
                <a:pathLst>
                  <a:path extrusionOk="0" h="226125" w="212581">
                    <a:moveTo>
                      <a:pt x="146530" y="177065"/>
                    </a:moveTo>
                    <a:cubicBezTo>
                      <a:pt x="144835" y="175063"/>
                      <a:pt x="142894" y="171900"/>
                      <a:pt x="140981" y="169621"/>
                    </a:cubicBezTo>
                    <a:cubicBezTo>
                      <a:pt x="135581" y="163198"/>
                      <a:pt x="126811" y="155114"/>
                      <a:pt x="122363" y="148533"/>
                    </a:cubicBezTo>
                    <a:cubicBezTo>
                      <a:pt x="120246" y="145397"/>
                      <a:pt x="120989" y="144757"/>
                      <a:pt x="122637" y="141697"/>
                    </a:cubicBezTo>
                    <a:cubicBezTo>
                      <a:pt x="124986" y="137346"/>
                      <a:pt x="128287" y="133646"/>
                      <a:pt x="130535" y="129192"/>
                    </a:cubicBezTo>
                    <a:cubicBezTo>
                      <a:pt x="131514" y="128254"/>
                      <a:pt x="136543" y="131395"/>
                      <a:pt x="137722" y="132100"/>
                    </a:cubicBezTo>
                    <a:cubicBezTo>
                      <a:pt x="148897" y="138762"/>
                      <a:pt x="159980" y="147633"/>
                      <a:pt x="170464" y="155293"/>
                    </a:cubicBezTo>
                    <a:cubicBezTo>
                      <a:pt x="178998" y="161532"/>
                      <a:pt x="202691" y="177032"/>
                      <a:pt x="207533" y="185832"/>
                    </a:cubicBezTo>
                    <a:cubicBezTo>
                      <a:pt x="213634" y="196905"/>
                      <a:pt x="204938" y="212633"/>
                      <a:pt x="197314" y="219604"/>
                    </a:cubicBezTo>
                    <a:cubicBezTo>
                      <a:pt x="190461" y="225870"/>
                      <a:pt x="186018" y="219881"/>
                      <a:pt x="180725" y="214656"/>
                    </a:cubicBezTo>
                    <a:cubicBezTo>
                      <a:pt x="168904" y="202981"/>
                      <a:pt x="157482" y="190015"/>
                      <a:pt x="146530" y="177065"/>
                    </a:cubicBezTo>
                    <a:moveTo>
                      <a:pt x="101391" y="144605"/>
                    </a:moveTo>
                    <a:cubicBezTo>
                      <a:pt x="105388" y="137580"/>
                      <a:pt x="111587" y="130993"/>
                      <a:pt x="115454" y="124092"/>
                    </a:cubicBezTo>
                    <a:cubicBezTo>
                      <a:pt x="117465" y="120501"/>
                      <a:pt x="121077" y="108299"/>
                      <a:pt x="122799" y="106710"/>
                    </a:cubicBezTo>
                    <a:cubicBezTo>
                      <a:pt x="123714" y="105869"/>
                      <a:pt x="126198" y="107931"/>
                      <a:pt x="127011" y="108696"/>
                    </a:cubicBezTo>
                    <a:cubicBezTo>
                      <a:pt x="133125" y="114484"/>
                      <a:pt x="128835" y="125780"/>
                      <a:pt x="125502" y="132138"/>
                    </a:cubicBezTo>
                    <a:cubicBezTo>
                      <a:pt x="121550" y="139679"/>
                      <a:pt x="116350" y="148278"/>
                      <a:pt x="108188" y="149049"/>
                    </a:cubicBezTo>
                    <a:cubicBezTo>
                      <a:pt x="105244" y="149325"/>
                      <a:pt x="101502" y="148701"/>
                      <a:pt x="101391" y="144605"/>
                    </a:cubicBezTo>
                    <a:moveTo>
                      <a:pt x="38145" y="147931"/>
                    </a:moveTo>
                    <a:cubicBezTo>
                      <a:pt x="14108" y="132035"/>
                      <a:pt x="1665" y="107274"/>
                      <a:pt x="2849" y="74761"/>
                    </a:cubicBezTo>
                    <a:cubicBezTo>
                      <a:pt x="4929" y="17595"/>
                      <a:pt x="56670" y="-18250"/>
                      <a:pt x="97769" y="17557"/>
                    </a:cubicBezTo>
                    <a:cubicBezTo>
                      <a:pt x="131616" y="47043"/>
                      <a:pt x="131974" y="112059"/>
                      <a:pt x="97797" y="141611"/>
                    </a:cubicBezTo>
                    <a:cubicBezTo>
                      <a:pt x="80739" y="156356"/>
                      <a:pt x="56721" y="160214"/>
                      <a:pt x="38145" y="147931"/>
                    </a:cubicBezTo>
                    <a:moveTo>
                      <a:pt x="27972" y="145267"/>
                    </a:moveTo>
                    <a:cubicBezTo>
                      <a:pt x="41808" y="157837"/>
                      <a:pt x="62218" y="162123"/>
                      <a:pt x="78965" y="156340"/>
                    </a:cubicBezTo>
                    <a:cubicBezTo>
                      <a:pt x="84653" y="154376"/>
                      <a:pt x="88358" y="151712"/>
                      <a:pt x="93512" y="149168"/>
                    </a:cubicBezTo>
                    <a:cubicBezTo>
                      <a:pt x="99102" y="146417"/>
                      <a:pt x="98953" y="150003"/>
                      <a:pt x="103536" y="151870"/>
                    </a:cubicBezTo>
                    <a:cubicBezTo>
                      <a:pt x="106322" y="153009"/>
                      <a:pt x="108114" y="153139"/>
                      <a:pt x="110946" y="152282"/>
                    </a:cubicBezTo>
                    <a:cubicBezTo>
                      <a:pt x="115751" y="150839"/>
                      <a:pt x="117195" y="147253"/>
                      <a:pt x="122270" y="152125"/>
                    </a:cubicBezTo>
                    <a:cubicBezTo>
                      <a:pt x="129035" y="158624"/>
                      <a:pt x="135154" y="168574"/>
                      <a:pt x="141190" y="175838"/>
                    </a:cubicBezTo>
                    <a:cubicBezTo>
                      <a:pt x="151372" y="188083"/>
                      <a:pt x="161912" y="199742"/>
                      <a:pt x="172841" y="211086"/>
                    </a:cubicBezTo>
                    <a:cubicBezTo>
                      <a:pt x="176616" y="215003"/>
                      <a:pt x="180432" y="219881"/>
                      <a:pt x="184815" y="223358"/>
                    </a:cubicBezTo>
                    <a:cubicBezTo>
                      <a:pt x="195257" y="231654"/>
                      <a:pt x="203043" y="220179"/>
                      <a:pt x="208113" y="210468"/>
                    </a:cubicBezTo>
                    <a:cubicBezTo>
                      <a:pt x="218486" y="190617"/>
                      <a:pt x="209562" y="179880"/>
                      <a:pt x="195383" y="168970"/>
                    </a:cubicBezTo>
                    <a:cubicBezTo>
                      <a:pt x="176486" y="154441"/>
                      <a:pt x="156173" y="142565"/>
                      <a:pt x="137002" y="128324"/>
                    </a:cubicBezTo>
                    <a:cubicBezTo>
                      <a:pt x="135781" y="127418"/>
                      <a:pt x="134518" y="126729"/>
                      <a:pt x="133576" y="125378"/>
                    </a:cubicBezTo>
                    <a:cubicBezTo>
                      <a:pt x="131166" y="121939"/>
                      <a:pt x="132940" y="118569"/>
                      <a:pt x="132782" y="114609"/>
                    </a:cubicBezTo>
                    <a:cubicBezTo>
                      <a:pt x="132471" y="106818"/>
                      <a:pt x="127517" y="105278"/>
                      <a:pt x="124471" y="99614"/>
                    </a:cubicBezTo>
                    <a:cubicBezTo>
                      <a:pt x="124545" y="94009"/>
                      <a:pt x="125641" y="88552"/>
                      <a:pt x="125822" y="82953"/>
                    </a:cubicBezTo>
                    <a:cubicBezTo>
                      <a:pt x="126737" y="54611"/>
                      <a:pt x="113839" y="22108"/>
                      <a:pt x="91557" y="9229"/>
                    </a:cubicBezTo>
                    <a:cubicBezTo>
                      <a:pt x="16197" y="-34336"/>
                      <a:pt x="-34095" y="88899"/>
                      <a:pt x="27972" y="14526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11"/>
              <p:cNvSpPr/>
              <p:nvPr/>
            </p:nvSpPr>
            <p:spPr>
              <a:xfrm flipH="1" rot="-1084150">
                <a:off x="5931557" y="2707561"/>
                <a:ext cx="120524" cy="152036"/>
              </a:xfrm>
              <a:custGeom>
                <a:rect b="b" l="l" r="r" t="t"/>
                <a:pathLst>
                  <a:path extrusionOk="0" h="152036" w="120524">
                    <a:moveTo>
                      <a:pt x="24735" y="114290"/>
                    </a:moveTo>
                    <a:cubicBezTo>
                      <a:pt x="-3508" y="70172"/>
                      <a:pt x="28594" y="1711"/>
                      <a:pt x="75752" y="23949"/>
                    </a:cubicBezTo>
                    <a:cubicBezTo>
                      <a:pt x="110277" y="40235"/>
                      <a:pt x="114883" y="100608"/>
                      <a:pt x="85386" y="125564"/>
                    </a:cubicBezTo>
                    <a:cubicBezTo>
                      <a:pt x="66935" y="141183"/>
                      <a:pt x="38381" y="135601"/>
                      <a:pt x="24735" y="114290"/>
                    </a:cubicBezTo>
                    <a:moveTo>
                      <a:pt x="35400" y="144785"/>
                    </a:moveTo>
                    <a:cubicBezTo>
                      <a:pt x="53972" y="157068"/>
                      <a:pt x="77990" y="153211"/>
                      <a:pt x="95048" y="138465"/>
                    </a:cubicBezTo>
                    <a:cubicBezTo>
                      <a:pt x="129229" y="108914"/>
                      <a:pt x="128872" y="43897"/>
                      <a:pt x="95025" y="14411"/>
                    </a:cubicBezTo>
                    <a:cubicBezTo>
                      <a:pt x="53926" y="-21396"/>
                      <a:pt x="2185" y="14449"/>
                      <a:pt x="100" y="71615"/>
                    </a:cubicBezTo>
                    <a:cubicBezTo>
                      <a:pt x="-1084" y="104129"/>
                      <a:pt x="11359" y="128889"/>
                      <a:pt x="35400" y="1447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11"/>
              <p:cNvSpPr/>
              <p:nvPr/>
            </p:nvSpPr>
            <p:spPr>
              <a:xfrm flipH="1" rot="-1084150">
                <a:off x="5875938" y="2865647"/>
                <a:ext cx="88529" cy="93269"/>
              </a:xfrm>
              <a:custGeom>
                <a:rect b="b" l="l" r="r" t="t"/>
                <a:pathLst>
                  <a:path extrusionOk="0" h="93269" w="88529">
                    <a:moveTo>
                      <a:pt x="78944" y="70509"/>
                    </a:moveTo>
                    <a:lnTo>
                      <a:pt x="81298" y="64964"/>
                    </a:lnTo>
                    <a:lnTo>
                      <a:pt x="82793" y="65317"/>
                    </a:lnTo>
                    <a:cubicBezTo>
                      <a:pt x="82844" y="68588"/>
                      <a:pt x="82384" y="71599"/>
                      <a:pt x="78944" y="70509"/>
                    </a:cubicBezTo>
                    <a:moveTo>
                      <a:pt x="50106" y="35451"/>
                    </a:moveTo>
                    <a:cubicBezTo>
                      <a:pt x="49800" y="34751"/>
                      <a:pt x="49828" y="33904"/>
                      <a:pt x="50013" y="33167"/>
                    </a:cubicBezTo>
                    <a:cubicBezTo>
                      <a:pt x="50589" y="33172"/>
                      <a:pt x="50961" y="33101"/>
                      <a:pt x="51518" y="33400"/>
                    </a:cubicBezTo>
                    <a:cubicBezTo>
                      <a:pt x="54420" y="34946"/>
                      <a:pt x="59620" y="40588"/>
                      <a:pt x="62907" y="43013"/>
                    </a:cubicBezTo>
                    <a:cubicBezTo>
                      <a:pt x="67118" y="46117"/>
                      <a:pt x="77203" y="50972"/>
                      <a:pt x="79389" y="55502"/>
                    </a:cubicBezTo>
                    <a:cubicBezTo>
                      <a:pt x="79872" y="56501"/>
                      <a:pt x="80453" y="57803"/>
                      <a:pt x="79900" y="58942"/>
                    </a:cubicBezTo>
                    <a:cubicBezTo>
                      <a:pt x="78907" y="60998"/>
                      <a:pt x="76836" y="56712"/>
                      <a:pt x="76130" y="55947"/>
                    </a:cubicBezTo>
                    <a:cubicBezTo>
                      <a:pt x="72499" y="52030"/>
                      <a:pt x="65321" y="47994"/>
                      <a:pt x="60855" y="44527"/>
                    </a:cubicBezTo>
                    <a:cubicBezTo>
                      <a:pt x="59193" y="43236"/>
                      <a:pt x="50622" y="36617"/>
                      <a:pt x="50106" y="35451"/>
                    </a:cubicBezTo>
                    <a:moveTo>
                      <a:pt x="25503" y="48129"/>
                    </a:moveTo>
                    <a:cubicBezTo>
                      <a:pt x="36456" y="61079"/>
                      <a:pt x="47878" y="74051"/>
                      <a:pt x="59699" y="85726"/>
                    </a:cubicBezTo>
                    <a:cubicBezTo>
                      <a:pt x="64987" y="90951"/>
                      <a:pt x="69430" y="96935"/>
                      <a:pt x="76283" y="90669"/>
                    </a:cubicBezTo>
                    <a:cubicBezTo>
                      <a:pt x="83912" y="83697"/>
                      <a:pt x="92608" y="67970"/>
                      <a:pt x="86507" y="56897"/>
                    </a:cubicBezTo>
                    <a:cubicBezTo>
                      <a:pt x="81664" y="48102"/>
                      <a:pt x="57971" y="32602"/>
                      <a:pt x="49433" y="26363"/>
                    </a:cubicBezTo>
                    <a:cubicBezTo>
                      <a:pt x="38949" y="18703"/>
                      <a:pt x="27871" y="9827"/>
                      <a:pt x="16696" y="3165"/>
                    </a:cubicBezTo>
                    <a:cubicBezTo>
                      <a:pt x="15512" y="2465"/>
                      <a:pt x="10488" y="-682"/>
                      <a:pt x="9508" y="257"/>
                    </a:cubicBezTo>
                    <a:cubicBezTo>
                      <a:pt x="7261" y="4711"/>
                      <a:pt x="3955" y="8417"/>
                      <a:pt x="1611" y="12762"/>
                    </a:cubicBezTo>
                    <a:cubicBezTo>
                      <a:pt x="-42" y="15822"/>
                      <a:pt x="-785" y="16462"/>
                      <a:pt x="1337" y="19603"/>
                    </a:cubicBezTo>
                    <a:cubicBezTo>
                      <a:pt x="5780" y="26179"/>
                      <a:pt x="14551" y="34262"/>
                      <a:pt x="19955" y="40686"/>
                    </a:cubicBezTo>
                    <a:cubicBezTo>
                      <a:pt x="21868" y="42970"/>
                      <a:pt x="23809" y="46127"/>
                      <a:pt x="25503" y="48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11"/>
              <p:cNvSpPr/>
              <p:nvPr/>
            </p:nvSpPr>
            <p:spPr>
              <a:xfrm flipH="1" rot="-1084150">
                <a:off x="5940205" y="2827576"/>
                <a:ext cx="28708" cy="42593"/>
              </a:xfrm>
              <a:custGeom>
                <a:rect b="b" l="l" r="r" t="t"/>
                <a:pathLst>
                  <a:path extrusionOk="0" h="42593" w="28708">
                    <a:moveTo>
                      <a:pt x="25" y="38172"/>
                    </a:moveTo>
                    <a:cubicBezTo>
                      <a:pt x="136" y="42268"/>
                      <a:pt x="3874" y="42892"/>
                      <a:pt x="6822" y="42616"/>
                    </a:cubicBezTo>
                    <a:cubicBezTo>
                      <a:pt x="14980" y="41845"/>
                      <a:pt x="20184" y="33246"/>
                      <a:pt x="24136" y="25705"/>
                    </a:cubicBezTo>
                    <a:cubicBezTo>
                      <a:pt x="27469" y="19347"/>
                      <a:pt x="31759" y="8051"/>
                      <a:pt x="25640" y="2263"/>
                    </a:cubicBezTo>
                    <a:cubicBezTo>
                      <a:pt x="24827" y="1498"/>
                      <a:pt x="22343" y="-564"/>
                      <a:pt x="21429" y="277"/>
                    </a:cubicBezTo>
                    <a:cubicBezTo>
                      <a:pt x="19706" y="1867"/>
                      <a:pt x="16099" y="14068"/>
                      <a:pt x="14088" y="17659"/>
                    </a:cubicBezTo>
                    <a:cubicBezTo>
                      <a:pt x="10221" y="24560"/>
                      <a:pt x="4022" y="31147"/>
                      <a:pt x="25" y="381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11"/>
              <p:cNvSpPr/>
              <p:nvPr/>
            </p:nvSpPr>
            <p:spPr>
              <a:xfrm rot="9715850">
                <a:off x="5950045" y="2729747"/>
                <a:ext cx="85561" cy="108408"/>
              </a:xfrm>
              <a:custGeom>
                <a:rect b="b" l="l" r="r" t="t"/>
                <a:pathLst>
                  <a:path extrusionOk="0" h="108408" w="85561">
                    <a:moveTo>
                      <a:pt x="18979" y="14850"/>
                    </a:moveTo>
                    <a:cubicBezTo>
                      <a:pt x="1985" y="35846"/>
                      <a:pt x="257" y="69288"/>
                      <a:pt x="17565" y="90964"/>
                    </a:cubicBezTo>
                    <a:lnTo>
                      <a:pt x="17565" y="90964"/>
                    </a:lnTo>
                    <a:cubicBezTo>
                      <a:pt x="26846" y="102602"/>
                      <a:pt x="38016" y="109772"/>
                      <a:pt x="52175" y="107566"/>
                    </a:cubicBezTo>
                    <a:lnTo>
                      <a:pt x="52175" y="107566"/>
                    </a:lnTo>
                    <a:cubicBezTo>
                      <a:pt x="98117" y="100322"/>
                      <a:pt x="105984" y="18399"/>
                      <a:pt x="60833" y="1650"/>
                    </a:cubicBezTo>
                    <a:lnTo>
                      <a:pt x="60833" y="1650"/>
                    </a:lnTo>
                    <a:cubicBezTo>
                      <a:pt x="57053" y="235"/>
                      <a:pt x="53120" y="-445"/>
                      <a:pt x="49187" y="-445"/>
                    </a:cubicBezTo>
                    <a:lnTo>
                      <a:pt x="49187" y="-445"/>
                    </a:lnTo>
                    <a:cubicBezTo>
                      <a:pt x="37855" y="-445"/>
                      <a:pt x="26684" y="5107"/>
                      <a:pt x="18979" y="148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11"/>
              <p:cNvSpPr/>
              <p:nvPr/>
            </p:nvSpPr>
            <p:spPr>
              <a:xfrm flipH="1" rot="-1084150">
                <a:off x="5950011" y="2729760"/>
                <a:ext cx="85538" cy="108412"/>
              </a:xfrm>
              <a:custGeom>
                <a:rect b="b" l="l" r="r" t="t"/>
                <a:pathLst>
                  <a:path extrusionOk="0" h="108412" w="85538">
                    <a:moveTo>
                      <a:pt x="13562" y="93197"/>
                    </a:moveTo>
                    <a:cubicBezTo>
                      <a:pt x="-3306" y="72207"/>
                      <a:pt x="-5131" y="38765"/>
                      <a:pt x="12169" y="17070"/>
                    </a:cubicBezTo>
                    <a:cubicBezTo>
                      <a:pt x="21441" y="5443"/>
                      <a:pt x="32686" y="-1734"/>
                      <a:pt x="46745" y="479"/>
                    </a:cubicBezTo>
                    <a:cubicBezTo>
                      <a:pt x="92724" y="7727"/>
                      <a:pt x="100608" y="89649"/>
                      <a:pt x="55497" y="106396"/>
                    </a:cubicBezTo>
                    <a:cubicBezTo>
                      <a:pt x="40755" y="111871"/>
                      <a:pt x="24110" y="106326"/>
                      <a:pt x="13562" y="93197"/>
                    </a:cubicBezTo>
                    <a:close/>
                  </a:path>
                </a:pathLst>
              </a:custGeom>
              <a:noFill/>
              <a:ln cap="flat" cmpd="sng" w="157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1" name="Google Shape;321;p11"/>
            <p:cNvSpPr/>
            <p:nvPr/>
          </p:nvSpPr>
          <p:spPr>
            <a:xfrm flipH="1" rot="10800000">
              <a:off x="797875" y="1979250"/>
              <a:ext cx="237899" cy="140862"/>
            </a:xfrm>
            <a:custGeom>
              <a:rect b="b" l="l" r="r" t="t"/>
              <a:pathLst>
                <a:path extrusionOk="0" h="140862" w="237899">
                  <a:moveTo>
                    <a:pt x="-2" y="140960"/>
                  </a:moveTo>
                  <a:lnTo>
                    <a:pt x="237898" y="140960"/>
                  </a:lnTo>
                  <a:cubicBezTo>
                    <a:pt x="228227" y="111446"/>
                    <a:pt x="199817" y="33024"/>
                    <a:pt x="152356" y="7770"/>
                  </a:cubicBezTo>
                  <a:cubicBezTo>
                    <a:pt x="66968" y="-37662"/>
                    <a:pt x="2830" y="133163"/>
                    <a:pt x="-2" y="140960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2" name="Google Shape;322;p1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11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1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2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12"/>
          <p:cNvSpPr/>
          <p:nvPr/>
        </p:nvSpPr>
        <p:spPr>
          <a:xfrm>
            <a:off x="4859900" y="3699332"/>
            <a:ext cx="2797490" cy="29481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Alba Moreno / divulgadora de fisica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or el día de la la mujer y la niña en la en la ciencia, Alba Moreno nos explica por qué nos vemos en el espejo.&#10;&#10;Ayudante producción: Andrea Vázquez&#10;Dirección de fotografía: Pascal Chahin&#10;Gaffer: Lucas Farias y Carlos Grahn&#10;Sonido: Julián Vaquera “Piru” &#10;Estilismo: Lucía Sobas&#10;Ayudante estilismo: María Sobas&#10;Maquillaje y peluquería: Alana y Juan Antonio Núñez&#10;Edición: Dani Belchi y Almudena Molero&#10;Talent manager: Loreto Quintanilla y Mari Carmen Jiménez&#10;Localización: Museum of Illusions Madrid" id="331" name="Google Shape;33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750" y="1876774"/>
            <a:ext cx="3082320" cy="17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12"/>
          <p:cNvSpPr/>
          <p:nvPr/>
        </p:nvSpPr>
        <p:spPr>
          <a:xfrm>
            <a:off x="1039214" y="3590734"/>
            <a:ext cx="2301600" cy="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Big Van Ciencia / investigadors i divulgadors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Oriol Marimon, nuestro químico de cabecera, nos cuenta cómo lo que ocurre a nuestro alrededor provoca cambios en nuestro #cerebro.&#10;&#10;Este vídeo ha sido creado por Big Van Ciencia para el proyecto Mentescopia.&#10;&#10;#shorts #bigvanciencia #saludmental #mentescopia&#10;&#10;Big Van Ciencia: Educación y formación científica con historias emocionantes&#10;http://www.bigvanciencia.com/&#10;https://twitter.com/BigVanCiencia&#10;https://www.instagram.com/bigvanciencia/?hl=es&#10;https://www.facebook.com/BigVanCiencia/" id="333" name="Google Shape;33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6852" y="1876774"/>
            <a:ext cx="3047400" cy="171396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1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12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3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1460" y="1455738"/>
            <a:ext cx="1742400" cy="262836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3"/>
          <p:cNvSpPr/>
          <p:nvPr/>
        </p:nvSpPr>
        <p:spPr>
          <a:xfrm>
            <a:off x="2125286" y="4084098"/>
            <a:ext cx="2090160" cy="3535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Félix Rodríguez de la Fuente / naturalista i divulgador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4" name="Google Shape;34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31624" y="1459597"/>
            <a:ext cx="2013358" cy="2516976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3"/>
          <p:cNvSpPr/>
          <p:nvPr/>
        </p:nvSpPr>
        <p:spPr>
          <a:xfrm>
            <a:off x="4928554" y="4066627"/>
            <a:ext cx="2090160" cy="35352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Pictoline / mitjà de comunicació mexicà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3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1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4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14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La diapositiva següent planteja una sèrie de preguntes per a despertar la reflexió i el debat a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l'aula.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Es recomana deixar entre 5 i 10 minuts per a conéixer millor els coneixements previs.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14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1.1. Ciència y tecnologia 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14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1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5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15"/>
          <p:cNvSpPr/>
          <p:nvPr/>
        </p:nvSpPr>
        <p:spPr>
          <a:xfrm flipH="1">
            <a:off x="2907899" y="4263591"/>
            <a:ext cx="2935522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15"/>
          <p:cNvSpPr/>
          <p:nvPr/>
        </p:nvSpPr>
        <p:spPr>
          <a:xfrm flipH="1" rot="5176761">
            <a:off x="5833142" y="2406377"/>
            <a:ext cx="958252" cy="1622452"/>
          </a:xfrm>
          <a:prstGeom prst="wedgeEllipseCallout">
            <a:avLst>
              <a:gd fmla="val 57061" name="adj1"/>
              <a:gd fmla="val 90163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15"/>
          <p:cNvSpPr/>
          <p:nvPr/>
        </p:nvSpPr>
        <p:spPr>
          <a:xfrm rot="-4894804">
            <a:off x="2201186" y="1880665"/>
            <a:ext cx="1101662" cy="1614167"/>
          </a:xfrm>
          <a:prstGeom prst="wedgeEllipseCallout">
            <a:avLst>
              <a:gd fmla="val 12304" name="adj1"/>
              <a:gd fmla="val 70944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15"/>
          <p:cNvSpPr/>
          <p:nvPr/>
        </p:nvSpPr>
        <p:spPr>
          <a:xfrm rot="-5168739">
            <a:off x="5124768" y="1272275"/>
            <a:ext cx="945276" cy="1382606"/>
          </a:xfrm>
          <a:prstGeom prst="wedgeEllipseCallout">
            <a:avLst>
              <a:gd fmla="val -63981" name="adj1"/>
              <a:gd fmla="val -51946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15"/>
          <p:cNvSpPr txBox="1"/>
          <p:nvPr/>
        </p:nvSpPr>
        <p:spPr>
          <a:xfrm>
            <a:off x="1889709" y="2421099"/>
            <a:ext cx="1648694" cy="7030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Coneixes aquestes persones?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5"/>
          <p:cNvSpPr txBox="1"/>
          <p:nvPr/>
        </p:nvSpPr>
        <p:spPr>
          <a:xfrm>
            <a:off x="4929628" y="1620198"/>
            <a:ext cx="1398371" cy="6514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Sobre què divulguen?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15"/>
          <p:cNvSpPr txBox="1"/>
          <p:nvPr/>
        </p:nvSpPr>
        <p:spPr>
          <a:xfrm>
            <a:off x="5644058" y="2880308"/>
            <a:ext cx="1434747" cy="6745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 quins canals i amb quins formats?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0" name="Google Shape;370;p15"/>
          <p:cNvGrpSpPr/>
          <p:nvPr/>
        </p:nvGrpSpPr>
        <p:grpSpPr>
          <a:xfrm>
            <a:off x="3864548" y="2141365"/>
            <a:ext cx="989820" cy="2371331"/>
            <a:chOff x="1615219" y="507815"/>
            <a:chExt cx="989820" cy="2371331"/>
          </a:xfrm>
        </p:grpSpPr>
        <p:sp>
          <p:nvSpPr>
            <p:cNvPr id="371" name="Google Shape;371;p15"/>
            <p:cNvSpPr/>
            <p:nvPr/>
          </p:nvSpPr>
          <p:spPr>
            <a:xfrm>
              <a:off x="1835408" y="1263883"/>
              <a:ext cx="507844" cy="1078049"/>
            </a:xfrm>
            <a:custGeom>
              <a:rect b="b" l="l" r="r" t="t"/>
              <a:pathLst>
                <a:path extrusionOk="0" h="1078049" w="507844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5"/>
            <p:cNvSpPr/>
            <p:nvPr/>
          </p:nvSpPr>
          <p:spPr>
            <a:xfrm flipH="1" rot="10800000">
              <a:off x="1786911" y="589304"/>
              <a:ext cx="616497" cy="678217"/>
            </a:xfrm>
            <a:custGeom>
              <a:rect b="b" l="l" r="r" t="t"/>
              <a:pathLst>
                <a:path extrusionOk="0" h="678217" w="616497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5"/>
            <p:cNvSpPr/>
            <p:nvPr/>
          </p:nvSpPr>
          <p:spPr>
            <a:xfrm flipH="1" rot="10800000">
              <a:off x="1839201" y="2648192"/>
              <a:ext cx="198274" cy="230954"/>
            </a:xfrm>
            <a:custGeom>
              <a:rect b="b" l="l" r="r" t="t"/>
              <a:pathLst>
                <a:path extrusionOk="0" h="230954" w="198274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5"/>
            <p:cNvSpPr/>
            <p:nvPr/>
          </p:nvSpPr>
          <p:spPr>
            <a:xfrm flipH="1" rot="10800000">
              <a:off x="1984145" y="2341478"/>
              <a:ext cx="26460" cy="336480"/>
            </a:xfrm>
            <a:custGeom>
              <a:rect b="b" l="l" r="r" t="t"/>
              <a:pathLst>
                <a:path extrusionOk="0" h="336480" w="2646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5"/>
            <p:cNvSpPr/>
            <p:nvPr/>
          </p:nvSpPr>
          <p:spPr>
            <a:xfrm flipH="1" rot="10800000">
              <a:off x="2128948" y="2331598"/>
              <a:ext cx="14052" cy="324314"/>
            </a:xfrm>
            <a:custGeom>
              <a:rect b="b" l="l" r="r" t="t"/>
              <a:pathLst>
                <a:path extrusionOk="0" h="324314" w="14052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5"/>
            <p:cNvSpPr/>
            <p:nvPr/>
          </p:nvSpPr>
          <p:spPr>
            <a:xfrm flipH="1" rot="10800000">
              <a:off x="2120885" y="2623401"/>
              <a:ext cx="183310" cy="242306"/>
            </a:xfrm>
            <a:custGeom>
              <a:rect b="b" l="l" r="r" t="t"/>
              <a:pathLst>
                <a:path extrusionOk="0" h="242306" w="18331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5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5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A7A7D4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5"/>
            <p:cNvSpPr/>
            <p:nvPr/>
          </p:nvSpPr>
          <p:spPr>
            <a:xfrm flipH="1" rot="10800000">
              <a:off x="2169585" y="886831"/>
              <a:ext cx="45024" cy="52615"/>
            </a:xfrm>
            <a:custGeom>
              <a:rect b="b" l="l" r="r" t="t"/>
              <a:pathLst>
                <a:path extrusionOk="0" h="52615" w="45024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5"/>
            <p:cNvSpPr/>
            <p:nvPr/>
          </p:nvSpPr>
          <p:spPr>
            <a:xfrm flipH="1" rot="10800000">
              <a:off x="2009117" y="856304"/>
              <a:ext cx="37340" cy="61056"/>
            </a:xfrm>
            <a:custGeom>
              <a:rect b="b" l="l" r="r" t="t"/>
              <a:pathLst>
                <a:path extrusionOk="0" h="61056" w="3734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5"/>
            <p:cNvSpPr/>
            <p:nvPr/>
          </p:nvSpPr>
          <p:spPr>
            <a:xfrm flipH="1" rot="10800000">
              <a:off x="1996727" y="856894"/>
              <a:ext cx="52252" cy="61056"/>
            </a:xfrm>
            <a:custGeom>
              <a:rect b="b" l="l" r="r" t="t"/>
              <a:pathLst>
                <a:path extrusionOk="0" h="61056" w="52252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82" name="Google Shape;382;p15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83" name="Google Shape;383;p15"/>
              <p:cNvSpPr/>
              <p:nvPr/>
            </p:nvSpPr>
            <p:spPr>
              <a:xfrm flipH="1" rot="-1084150">
                <a:off x="2026705" y="1770600"/>
                <a:ext cx="212960" cy="226529"/>
              </a:xfrm>
              <a:custGeom>
                <a:rect b="b" l="l" r="r" t="t"/>
                <a:pathLst>
                  <a:path extrusionOk="0" h="226529" w="21296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4" name="Google Shape;384;p15"/>
              <p:cNvSpPr/>
              <p:nvPr/>
            </p:nvSpPr>
            <p:spPr>
              <a:xfrm flipH="1" rot="-1084150">
                <a:off x="2105090" y="1759685"/>
                <a:ext cx="120740" cy="152308"/>
              </a:xfrm>
              <a:custGeom>
                <a:rect b="b" l="l" r="r" t="t"/>
                <a:pathLst>
                  <a:path extrusionOk="0" h="152308" w="12074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5" name="Google Shape;385;p15"/>
              <p:cNvSpPr/>
              <p:nvPr/>
            </p:nvSpPr>
            <p:spPr>
              <a:xfrm flipH="1" rot="-1084150">
                <a:off x="2049371" y="1918053"/>
                <a:ext cx="88687" cy="93435"/>
              </a:xfrm>
              <a:custGeom>
                <a:rect b="b" l="l" r="r" t="t"/>
                <a:pathLst>
                  <a:path extrusionOk="0" h="93435" w="88687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" name="Google Shape;386;p15"/>
              <p:cNvSpPr/>
              <p:nvPr/>
            </p:nvSpPr>
            <p:spPr>
              <a:xfrm flipH="1" rot="-1084150">
                <a:off x="2113754" y="1879914"/>
                <a:ext cx="28759" cy="42669"/>
              </a:xfrm>
              <a:custGeom>
                <a:rect b="b" l="l" r="r" t="t"/>
                <a:pathLst>
                  <a:path extrusionOk="0" h="42669" w="28759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" name="Google Shape;387;p15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rect b="b" l="l" r="r" t="t"/>
                <a:pathLst>
                  <a:path extrusionOk="0" h="108602" w="85714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" name="Google Shape;388;p15"/>
              <p:cNvSpPr/>
              <p:nvPr/>
            </p:nvSpPr>
            <p:spPr>
              <a:xfrm flipH="1" rot="-1084150">
                <a:off x="2123577" y="1781923"/>
                <a:ext cx="85691" cy="108606"/>
              </a:xfrm>
              <a:custGeom>
                <a:rect b="b" l="l" r="r" t="t"/>
                <a:pathLst>
                  <a:path extrusionOk="0" h="108606" w="85691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cap="flat" cmpd="sng" w="1572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89" name="Google Shape;389;p15"/>
            <p:cNvSpPr/>
            <p:nvPr/>
          </p:nvSpPr>
          <p:spPr>
            <a:xfrm flipH="1" rot="10800000">
              <a:off x="1946526" y="1978066"/>
              <a:ext cx="238324" cy="141114"/>
            </a:xfrm>
            <a:custGeom>
              <a:rect b="b" l="l" r="r" t="t"/>
              <a:pathLst>
                <a:path extrusionOk="0" h="141114" w="238324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25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5"/>
            <p:cNvSpPr/>
            <p:nvPr/>
          </p:nvSpPr>
          <p:spPr>
            <a:xfrm flipH="1" rot="10800000">
              <a:off x="1994869" y="1023875"/>
              <a:ext cx="216386" cy="143266"/>
            </a:xfrm>
            <a:custGeom>
              <a:rect b="b" l="l" r="r" t="t"/>
              <a:pathLst>
                <a:path extrusionOk="0" h="143266" w="216386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cap="flat" cmpd="sng" w="165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5"/>
            <p:cNvSpPr/>
            <p:nvPr/>
          </p:nvSpPr>
          <p:spPr>
            <a:xfrm>
              <a:off x="1730444" y="507815"/>
              <a:ext cx="714299" cy="910217"/>
            </a:xfrm>
            <a:custGeom>
              <a:rect b="b" l="l" r="r" t="t"/>
              <a:pathLst>
                <a:path extrusionOk="0" h="910217" w="714299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2" name="Google Shape;392;p15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393" name="Google Shape;393;p15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" name="Google Shape;394;p15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" name="Google Shape;395;p15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6" name="Google Shape;396;p15"/>
            <p:cNvGrpSpPr/>
            <p:nvPr/>
          </p:nvGrpSpPr>
          <p:grpSpPr>
            <a:xfrm flipH="1" rot="553793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397" name="Google Shape;397;p15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p15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9" name="Google Shape;399;p15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00" name="Google Shape;400;p1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15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1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16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1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16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Divulgadors i divulgadores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Félix Rodríguez de la Fuente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naturalista i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divulgador ambientalista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espanyol, defensor de la natura i realitzador de documentals per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ràdio i televisió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entre els quals destaca la sèrie </a:t>
            </a:r>
            <a:r>
              <a:rPr i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hombre y la Tierra.</a:t>
            </a:r>
            <a:endParaRPr i="1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Alba Moreno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estudiant i apassionada de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física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Des de fa dos anys divulga per xarxes socials sobre física amb l'objectiu d'acostar aquesta matèria a la societat. Difon els seus vídeos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TikTok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Instagram i YouTube.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7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7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Divulgadors i divulgadores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Pictoline: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mitjà de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notícies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mexicà. Està dirigit per il·lustradors que s'acosten al periodisme des d'una perspectiva de disseny (en el sentit més ampli), amb informació optimitzada per a les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xarxes socials.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Big Van Ciència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grup de persones dedicades a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ciència i la investigació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amb l'objectiu de transformar la comunicació científica en activitats atractives per a tota mena de públics. A través de les arts fan educació, divulgació i comunicació de la ciència.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1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17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1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8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6" name="Google Shape;42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689" y="1870926"/>
            <a:ext cx="2352750" cy="2352750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18"/>
          <p:cNvSpPr/>
          <p:nvPr/>
        </p:nvSpPr>
        <p:spPr>
          <a:xfrm flipH="1">
            <a:off x="5906683" y="4272305"/>
            <a:ext cx="2935522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18"/>
          <p:cNvSpPr/>
          <p:nvPr/>
        </p:nvSpPr>
        <p:spPr>
          <a:xfrm flipH="1">
            <a:off x="3462354" y="1502926"/>
            <a:ext cx="3388866" cy="3088751"/>
          </a:xfrm>
          <a:prstGeom prst="wedgeEllipseCallout">
            <a:avLst>
              <a:gd fmla="val -70047" name="adj1"/>
              <a:gd fmla="val 9298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18"/>
          <p:cNvSpPr txBox="1"/>
          <p:nvPr/>
        </p:nvSpPr>
        <p:spPr>
          <a:xfrm>
            <a:off x="3548773" y="1924440"/>
            <a:ext cx="2997724" cy="14904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I, per descomptat, </a:t>
            </a:r>
            <a:r>
              <a:rPr b="0" i="0" lang="es-ES" sz="2400" u="none" cap="none" strike="noStrik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vosaltres</a:t>
            </a:r>
            <a:endParaRPr b="0" i="0" sz="2400" u="none" cap="none" strike="noStrik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2400" u="none" cap="none" strike="noStrik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també sou</a:t>
            </a:r>
            <a:endParaRPr b="0" i="0" sz="2400" u="none" cap="none" strike="noStrik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2400" u="none" cap="none" strike="noStrik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divulgadores i</a:t>
            </a:r>
            <a:endParaRPr b="0" i="0" sz="2400" u="none" cap="none" strike="noStrik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2400" u="none" cap="none" strike="noStrik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divulgadors</a:t>
            </a:r>
            <a:endParaRPr b="0" i="0" sz="2400" u="none" cap="none" strike="noStrik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científics!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0" name="Google Shape;430;p18"/>
          <p:cNvGrpSpPr/>
          <p:nvPr/>
        </p:nvGrpSpPr>
        <p:grpSpPr>
          <a:xfrm flipH="1">
            <a:off x="7461266" y="2176986"/>
            <a:ext cx="1097209" cy="2302979"/>
            <a:chOff x="450718" y="3715931"/>
            <a:chExt cx="894911" cy="2302979"/>
          </a:xfrm>
        </p:grpSpPr>
        <p:sp>
          <p:nvSpPr>
            <p:cNvPr id="431" name="Google Shape;431;p18"/>
            <p:cNvSpPr/>
            <p:nvPr/>
          </p:nvSpPr>
          <p:spPr>
            <a:xfrm>
              <a:off x="613054" y="4440799"/>
              <a:ext cx="496163" cy="1053253"/>
            </a:xfrm>
            <a:custGeom>
              <a:rect b="b" l="l" r="r" t="t"/>
              <a:pathLst>
                <a:path extrusionOk="0" h="1053253" w="496163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8"/>
            <p:cNvSpPr/>
            <p:nvPr/>
          </p:nvSpPr>
          <p:spPr>
            <a:xfrm flipH="1" rot="10800000">
              <a:off x="616760" y="5793268"/>
              <a:ext cx="193714" cy="225642"/>
            </a:xfrm>
            <a:custGeom>
              <a:rect b="b" l="l" r="r" t="t"/>
              <a:pathLst>
                <a:path extrusionOk="0" h="225642" w="193714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8"/>
            <p:cNvSpPr/>
            <p:nvPr/>
          </p:nvSpPr>
          <p:spPr>
            <a:xfrm flipH="1" rot="10800000">
              <a:off x="758524" y="5493608"/>
              <a:ext cx="25852" cy="328741"/>
            </a:xfrm>
            <a:custGeom>
              <a:rect b="b" l="l" r="r" t="t"/>
              <a:pathLst>
                <a:path extrusionOk="0" h="328741" w="25852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8"/>
            <p:cNvSpPr/>
            <p:nvPr/>
          </p:nvSpPr>
          <p:spPr>
            <a:xfrm flipH="1" rot="10800000">
              <a:off x="899843" y="5483956"/>
              <a:ext cx="13729" cy="316855"/>
            </a:xfrm>
            <a:custGeom>
              <a:rect b="b" l="l" r="r" t="t"/>
              <a:pathLst>
                <a:path extrusionOk="0" h="316855" w="13729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8"/>
            <p:cNvSpPr/>
            <p:nvPr/>
          </p:nvSpPr>
          <p:spPr>
            <a:xfrm flipH="1" rot="10800000">
              <a:off x="891965" y="5769047"/>
              <a:ext cx="179094" cy="236733"/>
            </a:xfrm>
            <a:custGeom>
              <a:rect b="b" l="l" r="r" t="t"/>
              <a:pathLst>
                <a:path extrusionOk="0" h="236733" w="179094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8"/>
            <p:cNvSpPr/>
            <p:nvPr/>
          </p:nvSpPr>
          <p:spPr>
            <a:xfrm flipH="1" rot="-10084814">
              <a:off x="524258" y="4459188"/>
              <a:ext cx="170950" cy="729957"/>
            </a:xfrm>
            <a:custGeom>
              <a:rect b="b" l="l" r="r" t="t"/>
              <a:pathLst>
                <a:path extrusionOk="0" h="729957" w="17095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7" name="Google Shape;437;p18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438" name="Google Shape;438;p18"/>
              <p:cNvSpPr/>
              <p:nvPr/>
            </p:nvSpPr>
            <p:spPr>
              <a:xfrm flipH="1" rot="-1084150">
                <a:off x="800721" y="4935861"/>
                <a:ext cx="208062" cy="221319"/>
              </a:xfrm>
              <a:custGeom>
                <a:rect b="b" l="l" r="r" t="t"/>
                <a:pathLst>
                  <a:path extrusionOk="0" h="221319" w="208062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" name="Google Shape;439;p18"/>
              <p:cNvSpPr/>
              <p:nvPr/>
            </p:nvSpPr>
            <p:spPr>
              <a:xfrm flipH="1" rot="-1084150">
                <a:off x="877304" y="4925197"/>
                <a:ext cx="117963" cy="148805"/>
              </a:xfrm>
              <a:custGeom>
                <a:rect b="b" l="l" r="r" t="t"/>
                <a:pathLst>
                  <a:path extrusionOk="0" h="148805" w="117963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" name="Google Shape;440;p18"/>
              <p:cNvSpPr/>
              <p:nvPr/>
            </p:nvSpPr>
            <p:spPr>
              <a:xfrm flipH="1" rot="-1084150">
                <a:off x="822867" y="5079922"/>
                <a:ext cx="86647" cy="91286"/>
              </a:xfrm>
              <a:custGeom>
                <a:rect b="b" l="l" r="r" t="t"/>
                <a:pathLst>
                  <a:path extrusionOk="0" h="91286" w="86647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" name="Google Shape;441;p18"/>
              <p:cNvSpPr/>
              <p:nvPr/>
            </p:nvSpPr>
            <p:spPr>
              <a:xfrm flipH="1" rot="-1084150">
                <a:off x="885768" y="5042660"/>
                <a:ext cx="28098" cy="41688"/>
              </a:xfrm>
              <a:custGeom>
                <a:rect b="b" l="l" r="r" t="t"/>
                <a:pathLst>
                  <a:path extrusionOk="0" h="41688" w="28098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Google Shape;442;p18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rect b="b" l="l" r="r" t="t"/>
                <a:pathLst>
                  <a:path extrusionOk="0" h="106104" w="83743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" name="Google Shape;443;p18"/>
              <p:cNvSpPr/>
              <p:nvPr/>
            </p:nvSpPr>
            <p:spPr>
              <a:xfrm flipH="1" rot="-1084150">
                <a:off x="895365" y="4946923"/>
                <a:ext cx="83720" cy="106108"/>
              </a:xfrm>
              <a:custGeom>
                <a:rect b="b" l="l" r="r" t="t"/>
                <a:pathLst>
                  <a:path extrusionOk="0" h="106108" w="8372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44" name="Google Shape;444;p18"/>
            <p:cNvSpPr/>
            <p:nvPr/>
          </p:nvSpPr>
          <p:spPr>
            <a:xfrm flipH="1" rot="10800000">
              <a:off x="721617" y="5138555"/>
              <a:ext cx="232843" cy="137868"/>
            </a:xfrm>
            <a:custGeom>
              <a:rect b="b" l="l" r="r" t="t"/>
              <a:pathLst>
                <a:path extrusionOk="0" h="137868" w="232843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8"/>
            <p:cNvSpPr/>
            <p:nvPr/>
          </p:nvSpPr>
          <p:spPr>
            <a:xfrm flipH="1" rot="10800000">
              <a:off x="1198581" y="4498375"/>
              <a:ext cx="147048" cy="189406"/>
            </a:xfrm>
            <a:custGeom>
              <a:rect b="b" l="l" r="r" t="t"/>
              <a:pathLst>
                <a:path extrusionOk="0" h="189406" w="147048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8"/>
            <p:cNvSpPr/>
            <p:nvPr/>
          </p:nvSpPr>
          <p:spPr>
            <a:xfrm>
              <a:off x="978593" y="4465007"/>
              <a:ext cx="122558" cy="417325"/>
            </a:xfrm>
            <a:custGeom>
              <a:rect b="b" l="l" r="r" t="t"/>
              <a:pathLst>
                <a:path extrusionOk="0" h="417325" w="122558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cap="flat" cmpd="sng" w="1667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8"/>
            <p:cNvSpPr/>
            <p:nvPr/>
          </p:nvSpPr>
          <p:spPr>
            <a:xfrm flipH="1" rot="10800000">
              <a:off x="1098595" y="4653253"/>
              <a:ext cx="155931" cy="215604"/>
            </a:xfrm>
            <a:custGeom>
              <a:rect b="b" l="l" r="r" t="t"/>
              <a:pathLst>
                <a:path extrusionOk="0" h="215604" w="155931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cap="flat" cmpd="sng" w="207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8"/>
            <p:cNvSpPr/>
            <p:nvPr/>
          </p:nvSpPr>
          <p:spPr>
            <a:xfrm flipH="1" rot="10800000">
              <a:off x="563959" y="3795305"/>
              <a:ext cx="602318" cy="662617"/>
            </a:xfrm>
            <a:custGeom>
              <a:rect b="b" l="l" r="r" t="t"/>
              <a:pathLst>
                <a:path extrusionOk="0" h="662617" w="602318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61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49" name="Google Shape;449;p18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450" name="Google Shape;450;p18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18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18"/>
              <p:cNvSpPr/>
              <p:nvPr/>
            </p:nvSpPr>
            <p:spPr>
              <a:xfrm flipH="1" rot="10800000">
                <a:off x="955342" y="4072114"/>
                <a:ext cx="43988" cy="51405"/>
              </a:xfrm>
              <a:custGeom>
                <a:rect b="b" l="l" r="r" t="t"/>
                <a:pathLst>
                  <a:path extrusionOk="0" h="51405" w="43988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53" name="Google Shape;453;p18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454" name="Google Shape;454;p18"/>
              <p:cNvSpPr/>
              <p:nvPr/>
            </p:nvSpPr>
            <p:spPr>
              <a:xfrm flipH="1" rot="10800000">
                <a:off x="798564" y="4077810"/>
                <a:ext cx="36481" cy="59651"/>
              </a:xfrm>
              <a:custGeom>
                <a:rect b="b" l="l" r="r" t="t"/>
                <a:pathLst>
                  <a:path extrusionOk="0" h="59651" w="36481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5" name="Google Shape;455;p18"/>
              <p:cNvSpPr/>
              <p:nvPr/>
            </p:nvSpPr>
            <p:spPr>
              <a:xfrm flipH="1" rot="10800000">
                <a:off x="786459" y="4078385"/>
                <a:ext cx="51050" cy="59651"/>
              </a:xfrm>
              <a:custGeom>
                <a:rect b="b" l="l" r="r" t="t"/>
                <a:pathLst>
                  <a:path extrusionOk="0" h="59651" w="5105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56" name="Google Shape;456;p18"/>
            <p:cNvSpPr/>
            <p:nvPr/>
          </p:nvSpPr>
          <p:spPr>
            <a:xfrm flipH="1" rot="9137994">
              <a:off x="786944" y="4219907"/>
              <a:ext cx="211409" cy="139970"/>
            </a:xfrm>
            <a:custGeom>
              <a:rect b="b" l="l" r="r" t="t"/>
              <a:pathLst>
                <a:path extrusionOk="0" h="139970" w="211409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cap="flat" cmpd="sng" w="161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8"/>
            <p:cNvSpPr/>
            <p:nvPr/>
          </p:nvSpPr>
          <p:spPr>
            <a:xfrm>
              <a:off x="535081" y="3715931"/>
              <a:ext cx="713669" cy="871894"/>
            </a:xfrm>
            <a:custGeom>
              <a:rect b="b" l="l" r="r" t="t"/>
              <a:pathLst>
                <a:path extrusionOk="0" h="871894" w="713669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8" name="Google Shape;458;p1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18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9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9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Característiques d'una comunicació eficaç i atractiva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Els exemples que hem vist comparteixen una forma de comunicar la ciència que compta amb aquestes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cinc característiques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pròpies d'un llenguatge divulgatiu.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19"/>
          <p:cNvSpPr/>
          <p:nvPr/>
        </p:nvSpPr>
        <p:spPr>
          <a:xfrm>
            <a:off x="1782212" y="4192269"/>
            <a:ext cx="1434600" cy="497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Concís</a:t>
            </a:r>
            <a:endParaRPr b="1" i="0" sz="1400" u="none" cap="none" strike="noStrik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19"/>
          <p:cNvSpPr/>
          <p:nvPr/>
        </p:nvSpPr>
        <p:spPr>
          <a:xfrm>
            <a:off x="5482370" y="4192269"/>
            <a:ext cx="1144080" cy="497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Clar</a:t>
            </a:r>
            <a:endParaRPr b="1" i="0" sz="1400" u="none" cap="none" strike="noStrik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19"/>
          <p:cNvSpPr/>
          <p:nvPr/>
        </p:nvSpPr>
        <p:spPr>
          <a:xfrm>
            <a:off x="7172694" y="2736849"/>
            <a:ext cx="1665000" cy="401417"/>
          </a:xfrm>
          <a:prstGeom prst="rect">
            <a:avLst/>
          </a:prstGeom>
          <a:noFill/>
          <a:ln>
            <a:noFill/>
          </a:ln>
        </p:spPr>
        <p:txBody>
          <a:bodyPr anchorCtr="0" anchor="b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Atractiu</a:t>
            </a:r>
            <a:endParaRPr b="1" i="0" sz="1400" u="none" cap="none" strike="noStrik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19"/>
          <p:cNvSpPr/>
          <p:nvPr/>
        </p:nvSpPr>
        <p:spPr>
          <a:xfrm>
            <a:off x="3579911" y="2783307"/>
            <a:ext cx="1259640" cy="354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Precís</a:t>
            </a:r>
            <a:endParaRPr b="1" i="0" sz="1400" u="none" cap="none" strike="noStrik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19"/>
          <p:cNvSpPr/>
          <p:nvPr/>
        </p:nvSpPr>
        <p:spPr>
          <a:xfrm>
            <a:off x="312863" y="2783307"/>
            <a:ext cx="1463400" cy="354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000" lIns="90000" spcFirstLastPara="1" rIns="90000" wrap="square" tIns="450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-ES" sz="1400" u="none" cap="none" strike="noStrik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Correcte</a:t>
            </a:r>
            <a:endParaRPr b="1" i="0" sz="1400" u="none" cap="none" strike="noStrik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2" name="Google Shape;47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1612" y="3280439"/>
            <a:ext cx="1285200" cy="817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9911" y="3228959"/>
            <a:ext cx="1350000" cy="92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353" y="3163259"/>
            <a:ext cx="1082160" cy="1051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93010" y="3319319"/>
            <a:ext cx="1522800" cy="73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78908" y="3228959"/>
            <a:ext cx="1628640" cy="92052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9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19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1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/>
          <p:nvPr/>
        </p:nvSpPr>
        <p:spPr>
          <a:xfrm>
            <a:off x="137269" y="202132"/>
            <a:ext cx="8791355" cy="3742636"/>
          </a:xfrm>
          <a:custGeom>
            <a:rect b="b" l="l" r="r" t="t"/>
            <a:pathLst>
              <a:path extrusionOk="0" h="3742636" w="8791355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"/>
          <p:cNvSpPr txBox="1"/>
          <p:nvPr/>
        </p:nvSpPr>
        <p:spPr>
          <a:xfrm>
            <a:off x="539750" y="90011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s-E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ES" sz="3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de Divulgació científica</a:t>
            </a:r>
            <a:endParaRPr b="0" i="0" sz="3000" u="none" cap="none" strike="noStrik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34" name="Google Shape;134;p2"/>
          <p:cNvSpPr txBox="1"/>
          <p:nvPr/>
        </p:nvSpPr>
        <p:spPr>
          <a:xfrm>
            <a:off x="539750" y="2454616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Alicia de Lara González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a.lara@umh.es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" name="Google Shape;135;p2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36" name="Google Shape;136;p2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descr="PRIMERA-ARTICULACION-COLOR-CMYK_ok.jpg" id="137" name="Google Shape;137;p2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8" name="Google Shape;138;p2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b="0" i="0" sz="600" u="none" cap="none" strike="noStrik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iilp" id="139" name="Google Shape;139;p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140;p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2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20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d'informació essencial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Full en blanc: extraieu les idees fonamentals d'allò que voleu contar: </a:t>
            </a:r>
            <a:r>
              <a:rPr b="1"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primer totes i, després, ja en descartarem aquelles que no hi càpiguen.</a:t>
            </a:r>
            <a:endParaRPr b="1"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2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0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2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1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21"/>
          <p:cNvSpPr txBox="1"/>
          <p:nvPr>
            <p:ph idx="4294967295" type="body"/>
          </p:nvPr>
        </p:nvSpPr>
        <p:spPr>
          <a:xfrm>
            <a:off x="539750" y="1481176"/>
            <a:ext cx="36385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d'informació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essencial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Extraieu les c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inc idees fonamentals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d'aquest vídeo.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Enllaç: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http://www.youtube.com/watch?v=IXR4ro9Q9zU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21"/>
          <p:cNvSpPr/>
          <p:nvPr/>
        </p:nvSpPr>
        <p:spPr>
          <a:xfrm>
            <a:off x="4228578" y="3833633"/>
            <a:ext cx="4170087" cy="415077"/>
          </a:xfrm>
          <a:custGeom>
            <a:rect b="b" l="l" r="r" t="t"/>
            <a:pathLst>
              <a:path extrusionOk="0" h="1262166" w="3089302">
                <a:moveTo>
                  <a:pt x="34567" y="668551"/>
                </a:moveTo>
                <a:cubicBezTo>
                  <a:pt x="241495" y="471012"/>
                  <a:pt x="1840744" y="-75769"/>
                  <a:pt x="2277195" y="8820"/>
                </a:cubicBezTo>
                <a:cubicBezTo>
                  <a:pt x="2713646" y="93409"/>
                  <a:pt x="3634784" y="778251"/>
                  <a:pt x="2653272" y="1176085"/>
                </a:cubicBezTo>
                <a:cubicBezTo>
                  <a:pt x="2019903" y="1297083"/>
                  <a:pt x="1472075" y="1278646"/>
                  <a:pt x="1035624" y="1194057"/>
                </a:cubicBezTo>
                <a:cubicBezTo>
                  <a:pt x="599173" y="1109468"/>
                  <a:pt x="-172361" y="866090"/>
                  <a:pt x="34567" y="668551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n que contiene Icono&#10;&#10;El contenido generado por IA puede ser incorrecto." id="496" name="Google Shape;496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21201" y="1445057"/>
            <a:ext cx="4114800" cy="2543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21" title="Maryam Mirzajani, la estrella fugaz de las matemáticas #HicieronHistoria | UMH Sapiens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43451" y="1809750"/>
            <a:ext cx="3448050" cy="1838377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2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1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2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2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i ordre de la informació.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Proposta de guions: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Qui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va ser Maryam Mirzajani?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Per què és rellevant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seua feina al camp de les matemàtiques? Què la fa especial?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Quins són els seus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enfocaments innovadors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Què planteja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Com s'aplica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la seua recerca en l'actualitat?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Quin ha estat el seu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llegat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 Quins van ser els seus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missatges inspiradors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2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22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2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3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23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i ordre de la informació.</a:t>
            </a: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Maryam Mirzajani va ser la primera dona a rebre la Medalla Fields, màxim guardó matemàtic que es lliura a joves que han fet grans contribucions en aquest camp.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Va morir molt jove.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Veia les matemàtiques com un trencaclosques i n'era una autèntica apassionada. La seua manera d'afrontar els desafiaments matemàtics era molt innovadora.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Afronta problemes sense solució fins al moment relacionats amb el billar i trajectòries circulars. Planteja un canvi d'enfocament i centra el moviment de la taula al voltant de la bola, en lloc del moviment de la bola a la taula.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Els seus resultats es poden aplicar a la física teòrica, teoria quàntica, criptografia…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És un referent per a les dones científiques i té una cita destacada.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23"/>
          <p:cNvSpPr/>
          <p:nvPr/>
        </p:nvSpPr>
        <p:spPr>
          <a:xfrm>
            <a:off x="112760" y="2827740"/>
            <a:ext cx="451500" cy="135056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BBFC3"/>
          </a:solidFill>
          <a:ln cap="flat" cmpd="sng" w="9525">
            <a:solidFill>
              <a:srgbClr val="CBBFC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23"/>
          <p:cNvSpPr/>
          <p:nvPr/>
        </p:nvSpPr>
        <p:spPr>
          <a:xfrm rot="10800000">
            <a:off x="8555231" y="2262206"/>
            <a:ext cx="451500" cy="1538700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rgbClr val="CBBFC3"/>
          </a:solidFill>
          <a:ln cap="flat" cmpd="sng" w="9525">
            <a:solidFill>
              <a:srgbClr val="CBBFC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2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23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2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4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24"/>
          <p:cNvSpPr txBox="1"/>
          <p:nvPr>
            <p:ph idx="4294967295" type="body"/>
          </p:nvPr>
        </p:nvSpPr>
        <p:spPr>
          <a:xfrm>
            <a:off x="539850" y="1455751"/>
            <a:ext cx="8096400" cy="30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Eines per a dissenyar pòsters divulgatius.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exemple…</a:t>
            </a:r>
            <a:endParaRPr/>
          </a:p>
        </p:txBody>
      </p:sp>
      <p:pic>
        <p:nvPicPr>
          <p:cNvPr id="527" name="Google Shape;52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750" y="2921189"/>
            <a:ext cx="1534620" cy="153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83075" y="2893325"/>
            <a:ext cx="1597539" cy="1562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89319" y="2847184"/>
            <a:ext cx="1644878" cy="160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42903" y="2930477"/>
            <a:ext cx="1720680" cy="1525332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24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24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2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5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25"/>
          <p:cNvSpPr txBox="1"/>
          <p:nvPr>
            <p:ph idx="4294967295" type="body"/>
          </p:nvPr>
        </p:nvSpPr>
        <p:spPr>
          <a:xfrm>
            <a:off x="539750" y="1481176"/>
            <a:ext cx="3759300" cy="30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tipografies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Eviteu fons complexos. SENSE degradats ni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motius, recarreguen i en dificulten la lectura.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colors en harmonia.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aquells tons que encaixen amb la temàtica del vostre pòster.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Doneu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significat al color.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Busqueu associacions dels colors.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0" name="Google Shape;54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01431" y="1481176"/>
            <a:ext cx="3910680" cy="293508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2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25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2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6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26"/>
          <p:cNvSpPr txBox="1"/>
          <p:nvPr>
            <p:ph idx="4294967295" type="body"/>
          </p:nvPr>
        </p:nvSpPr>
        <p:spPr>
          <a:xfrm>
            <a:off x="539750" y="1481176"/>
            <a:ext cx="37592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 tipografies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c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olor de text adequat i que es puga llegir correctament.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Això dependrà també del color de fons.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Podeu </a:t>
            </a:r>
            <a:r>
              <a:rPr b="1"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jugar amb les negretes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però no abuseu del subratllat.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s://lh4.googleusercontent.com/g90jXrIQhrd-jKPl6hOYCfv2vUY3CyHS74bvqliVrnIpeNGuYCRPezfxTm_G2pX6ujFTxiBcent2F0TH4AaIFoF-Pu-E-_EyGIniKDLoMCdeF0U8-XfKh2IBMCe6xYXwxY85A5tT" id="550" name="Google Shape;55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5040" y="1459597"/>
            <a:ext cx="3990960" cy="2935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2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26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2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27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27"/>
          <p:cNvSpPr txBox="1"/>
          <p:nvPr>
            <p:ph idx="4294967295" type="body"/>
          </p:nvPr>
        </p:nvSpPr>
        <p:spPr>
          <a:xfrm>
            <a:off x="539750" y="1481176"/>
            <a:ext cx="37592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tipografies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disposició adequada de les peces de text i les gràfiques i imatges es determinant en l'efectivitat del pòster.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més de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guardar un equilibri,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han de col·locar-se seguint punts de referència estratègics. Per a això, cal tenir en compte quant ocupa el conjunt del paper i en quantes parts el dividirem.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ANTEAMIENTO&#10;DEL&#10;PROBLEMA&#10;9) Confirmar la inexistencia de&#10;investigaciones sobre deserción&#10;escolar en el liceo Industrial&#10;..." id="560" name="Google Shape;56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3331" y="1421812"/>
            <a:ext cx="4000256" cy="3000072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2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27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2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28"/>
          <p:cNvSpPr txBox="1"/>
          <p:nvPr/>
        </p:nvSpPr>
        <p:spPr>
          <a:xfrm>
            <a:off x="2113611" y="2676399"/>
            <a:ext cx="2247102" cy="45609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Font recomanades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28"/>
          <p:cNvSpPr txBox="1"/>
          <p:nvPr/>
        </p:nvSpPr>
        <p:spPr>
          <a:xfrm>
            <a:off x="4564710" y="2676399"/>
            <a:ext cx="2496885" cy="45609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Fonts no recomanades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28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28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 tipografies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Pel que fa a la tria de la tipografia, es recomana fugir de les fonts que no siguen llegibles i evitar combinar massa tipus diferents.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28"/>
          <p:cNvSpPr/>
          <p:nvPr/>
        </p:nvSpPr>
        <p:spPr>
          <a:xfrm>
            <a:off x="2113611" y="3228973"/>
            <a:ext cx="2247102" cy="1550845"/>
          </a:xfrm>
          <a:prstGeom prst="rect">
            <a:avLst/>
          </a:prstGeom>
          <a:noFill/>
          <a:ln>
            <a:noFill/>
          </a:ln>
        </p:spPr>
        <p:txBody>
          <a:bodyPr anchorCtr="0" anchor="t" bIns="68400" lIns="68400" spcFirstLastPara="1" rIns="68400" wrap="square" tIns="684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b="0" i="0" lang="es-ES" sz="1295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</a:rPr>
              <a:t>Arial</a:t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b="0" i="0" lang="es-ES" sz="1295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Verdana"/>
                <a:ea typeface="Verdana"/>
                <a:cs typeface="Verdana"/>
                <a:sym typeface="Verdana"/>
              </a:rPr>
              <a:t>Verdana</a:t>
            </a:r>
            <a:r>
              <a:rPr b="0" i="0" lang="es-ES" sz="1295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b="0" i="0" lang="es-ES" sz="1295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Times New Roman</a:t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b="0" i="0" lang="es-ES" sz="1295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Courier New"/>
                <a:ea typeface="Courier New"/>
                <a:cs typeface="Courier New"/>
                <a:sym typeface="Courier New"/>
              </a:rPr>
              <a:t>Courier New</a:t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b="0" i="0" lang="es-ES" sz="1295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Calibri"/>
                <a:ea typeface="Calibri"/>
                <a:cs typeface="Calibri"/>
                <a:sym typeface="Calibri"/>
              </a:rPr>
              <a:t>Calibri</a:t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5600" lvl="0" marL="1778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t/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5600" lvl="0" marL="101520" marR="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t/>
            </a:r>
            <a:endParaRPr b="0" i="0" sz="129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28"/>
          <p:cNvSpPr/>
          <p:nvPr/>
        </p:nvSpPr>
        <p:spPr>
          <a:xfrm>
            <a:off x="4571999" y="3224283"/>
            <a:ext cx="2489595" cy="1849367"/>
          </a:xfrm>
          <a:prstGeom prst="rect">
            <a:avLst/>
          </a:prstGeom>
          <a:noFill/>
          <a:ln>
            <a:noFill/>
          </a:ln>
        </p:spPr>
        <p:txBody>
          <a:bodyPr anchorCtr="0" anchor="t" bIns="68400" lIns="68400" spcFirstLastPara="1" rIns="68400" wrap="square" tIns="68400">
            <a:norm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Impact"/>
                <a:ea typeface="Impact"/>
                <a:cs typeface="Impact"/>
                <a:sym typeface="Impact"/>
              </a:rPr>
              <a:t>Impact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s-ES" sz="1400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Lobster"/>
                <a:ea typeface="Lobster"/>
                <a:cs typeface="Lobster"/>
                <a:sym typeface="Lobster"/>
              </a:rPr>
              <a:t>Lobster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Snowburst One"/>
                <a:ea typeface="Snowburst One"/>
                <a:cs typeface="Snowburst One"/>
                <a:sym typeface="Snowburst One"/>
              </a:rPr>
              <a:t>snow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Playball"/>
                <a:ea typeface="Playball"/>
                <a:cs typeface="Playball"/>
                <a:sym typeface="Playball"/>
              </a:rPr>
              <a:t>Playball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400" u="none" cap="none" strike="noStrike">
                <a:solidFill>
                  <a:srgbClr val="333333"/>
                </a:solidFill>
                <a:highlight>
                  <a:srgbClr val="F9F9F9"/>
                </a:highlight>
                <a:latin typeface="Fascinate"/>
                <a:ea typeface="Fascinate"/>
                <a:cs typeface="Fascinate"/>
                <a:sym typeface="Fascinate"/>
              </a:rPr>
              <a:t>Fascinate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28"/>
          <p:cNvSpPr/>
          <p:nvPr/>
        </p:nvSpPr>
        <p:spPr>
          <a:xfrm>
            <a:off x="2120900" y="2672596"/>
            <a:ext cx="2227910" cy="456092"/>
          </a:xfrm>
          <a:custGeom>
            <a:rect b="b" l="l" r="r" t="t"/>
            <a:pathLst>
              <a:path extrusionOk="0" h="456092" w="2227910">
                <a:moveTo>
                  <a:pt x="16527" y="13079"/>
                </a:moveTo>
                <a:cubicBezTo>
                  <a:pt x="38926" y="-18642"/>
                  <a:pt x="2117186" y="8102"/>
                  <a:pt x="2210484" y="13079"/>
                </a:cubicBezTo>
                <a:cubicBezTo>
                  <a:pt x="2249241" y="58290"/>
                  <a:pt x="2218428" y="304579"/>
                  <a:pt x="2210484" y="449808"/>
                </a:cubicBezTo>
                <a:cubicBezTo>
                  <a:pt x="1301532" y="585049"/>
                  <a:pt x="1064790" y="293420"/>
                  <a:pt x="35383" y="451343"/>
                </a:cubicBezTo>
                <a:cubicBezTo>
                  <a:pt x="15316" y="294787"/>
                  <a:pt x="-2450" y="180049"/>
                  <a:pt x="16527" y="13079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28"/>
          <p:cNvSpPr/>
          <p:nvPr/>
        </p:nvSpPr>
        <p:spPr>
          <a:xfrm>
            <a:off x="4572000" y="2672596"/>
            <a:ext cx="2475560" cy="456092"/>
          </a:xfrm>
          <a:custGeom>
            <a:rect b="b" l="l" r="r" t="t"/>
            <a:pathLst>
              <a:path extrusionOk="0" h="456092" w="2475560">
                <a:moveTo>
                  <a:pt x="18364" y="13079"/>
                </a:moveTo>
                <a:cubicBezTo>
                  <a:pt x="49355" y="-15505"/>
                  <a:pt x="2354377" y="7537"/>
                  <a:pt x="2456197" y="13079"/>
                </a:cubicBezTo>
                <a:cubicBezTo>
                  <a:pt x="2510363" y="60897"/>
                  <a:pt x="2463313" y="304672"/>
                  <a:pt x="2456197" y="449808"/>
                </a:cubicBezTo>
                <a:cubicBezTo>
                  <a:pt x="1805465" y="584821"/>
                  <a:pt x="559108" y="293817"/>
                  <a:pt x="39316" y="451343"/>
                </a:cubicBezTo>
                <a:cubicBezTo>
                  <a:pt x="31357" y="301412"/>
                  <a:pt x="-12584" y="176778"/>
                  <a:pt x="18364" y="13079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2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28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2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9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29"/>
          <p:cNvSpPr txBox="1"/>
          <p:nvPr>
            <p:ph idx="4294967295" type="body"/>
          </p:nvPr>
        </p:nvSpPr>
        <p:spPr>
          <a:xfrm>
            <a:off x="539750" y="1481176"/>
            <a:ext cx="20510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29"/>
          <p:cNvSpPr/>
          <p:nvPr/>
        </p:nvSpPr>
        <p:spPr>
          <a:xfrm>
            <a:off x="2977520" y="1481176"/>
            <a:ext cx="5658480" cy="314856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29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29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2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/>
          <p:nvPr>
            <p:ph idx="4294967295" type="body"/>
          </p:nvPr>
        </p:nvSpPr>
        <p:spPr>
          <a:xfrm>
            <a:off x="4998961" y="1604440"/>
            <a:ext cx="3558962" cy="589951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Dominar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tècniques per a traslladar coneixement de forma assequible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"/>
          <p:cNvSpPr txBox="1"/>
          <p:nvPr/>
        </p:nvSpPr>
        <p:spPr>
          <a:xfrm>
            <a:off x="695422" y="1778325"/>
            <a:ext cx="2855995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Aprendre </a:t>
            </a: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nocions bàsiques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sobre comunicació científica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3"/>
          <p:cNvSpPr txBox="1"/>
          <p:nvPr/>
        </p:nvSpPr>
        <p:spPr>
          <a:xfrm>
            <a:off x="5660013" y="2546219"/>
            <a:ext cx="2757614" cy="891201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Conèixer </a:t>
            </a: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eines i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pautes per a dissenyar pòsters divulgatius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3"/>
          <p:cNvSpPr txBox="1"/>
          <p:nvPr/>
        </p:nvSpPr>
        <p:spPr>
          <a:xfrm>
            <a:off x="704765" y="2736046"/>
            <a:ext cx="2336937" cy="1095575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respondre </a:t>
            </a: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la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pregunta què és divulgar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i per què és important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fer-ho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3"/>
          <p:cNvSpPr/>
          <p:nvPr/>
        </p:nvSpPr>
        <p:spPr>
          <a:xfrm>
            <a:off x="656185" y="2776130"/>
            <a:ext cx="2385517" cy="1025477"/>
          </a:xfrm>
          <a:custGeom>
            <a:rect b="b" l="l" r="r" t="t"/>
            <a:pathLst>
              <a:path extrusionOk="0" h="1025477" w="2385517">
                <a:moveTo>
                  <a:pt x="17696" y="29407"/>
                </a:moveTo>
                <a:cubicBezTo>
                  <a:pt x="35865" y="-38859"/>
                  <a:pt x="2259856" y="19518"/>
                  <a:pt x="2366858" y="29407"/>
                </a:cubicBezTo>
                <a:cubicBezTo>
                  <a:pt x="2413516" y="129292"/>
                  <a:pt x="2355263" y="685047"/>
                  <a:pt x="2366858" y="1011350"/>
                </a:cubicBezTo>
                <a:cubicBezTo>
                  <a:pt x="1568438" y="1038647"/>
                  <a:pt x="490181" y="1123147"/>
                  <a:pt x="37886" y="1014799"/>
                </a:cubicBezTo>
                <a:cubicBezTo>
                  <a:pt x="-10455" y="661037"/>
                  <a:pt x="-4778" y="388537"/>
                  <a:pt x="17696" y="29407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3"/>
          <p:cNvSpPr/>
          <p:nvPr/>
        </p:nvSpPr>
        <p:spPr>
          <a:xfrm>
            <a:off x="825987" y="1787204"/>
            <a:ext cx="2722037" cy="608377"/>
          </a:xfrm>
          <a:custGeom>
            <a:rect b="b" l="l" r="r" t="t"/>
            <a:pathLst>
              <a:path extrusionOk="0" h="608377" w="2722037">
                <a:moveTo>
                  <a:pt x="20192" y="17446"/>
                </a:moveTo>
                <a:cubicBezTo>
                  <a:pt x="44324" y="-26230"/>
                  <a:pt x="2571410" y="16437"/>
                  <a:pt x="2700746" y="17446"/>
                </a:cubicBezTo>
                <a:cubicBezTo>
                  <a:pt x="2742831" y="76373"/>
                  <a:pt x="2715752" y="406067"/>
                  <a:pt x="2700746" y="599996"/>
                </a:cubicBezTo>
                <a:cubicBezTo>
                  <a:pt x="1793034" y="618749"/>
                  <a:pt x="576119" y="624059"/>
                  <a:pt x="43231" y="602042"/>
                </a:cubicBezTo>
                <a:cubicBezTo>
                  <a:pt x="20760" y="395564"/>
                  <a:pt x="-14993" y="232980"/>
                  <a:pt x="20192" y="17446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3"/>
          <p:cNvSpPr/>
          <p:nvPr/>
        </p:nvSpPr>
        <p:spPr>
          <a:xfrm>
            <a:off x="5051862" y="1605614"/>
            <a:ext cx="3506054" cy="628123"/>
          </a:xfrm>
          <a:custGeom>
            <a:rect b="b" l="l" r="r" t="t"/>
            <a:pathLst>
              <a:path extrusionOk="0" h="628123" w="3506054">
                <a:moveTo>
                  <a:pt x="26008" y="18012"/>
                </a:moveTo>
                <a:cubicBezTo>
                  <a:pt x="60488" y="-27257"/>
                  <a:pt x="3315484" y="17513"/>
                  <a:pt x="3478631" y="18012"/>
                </a:cubicBezTo>
                <a:cubicBezTo>
                  <a:pt x="3535317" y="79847"/>
                  <a:pt x="3478547" y="419930"/>
                  <a:pt x="3478631" y="619470"/>
                </a:cubicBezTo>
                <a:cubicBezTo>
                  <a:pt x="1888100" y="755051"/>
                  <a:pt x="1005992" y="463800"/>
                  <a:pt x="55682" y="621582"/>
                </a:cubicBezTo>
                <a:cubicBezTo>
                  <a:pt x="36911" y="410827"/>
                  <a:pt x="-32566" y="236790"/>
                  <a:pt x="26008" y="18012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3"/>
          <p:cNvSpPr/>
          <p:nvPr/>
        </p:nvSpPr>
        <p:spPr>
          <a:xfrm>
            <a:off x="5950123" y="3718578"/>
            <a:ext cx="2358826" cy="765810"/>
          </a:xfrm>
          <a:custGeom>
            <a:rect b="b" l="l" r="r" t="t"/>
            <a:pathLst>
              <a:path extrusionOk="0" h="765810" w="2358826">
                <a:moveTo>
                  <a:pt x="17498" y="21961"/>
                </a:moveTo>
                <a:cubicBezTo>
                  <a:pt x="35760" y="-31167"/>
                  <a:pt x="2234437" y="15572"/>
                  <a:pt x="2340376" y="21961"/>
                </a:cubicBezTo>
                <a:cubicBezTo>
                  <a:pt x="2394444" y="99114"/>
                  <a:pt x="2314073" y="512298"/>
                  <a:pt x="2340376" y="755260"/>
                </a:cubicBezTo>
                <a:cubicBezTo>
                  <a:pt x="1513897" y="814340"/>
                  <a:pt x="496447" y="796126"/>
                  <a:pt x="37462" y="757836"/>
                </a:cubicBezTo>
                <a:cubicBezTo>
                  <a:pt x="2962" y="494527"/>
                  <a:pt x="-28664" y="281824"/>
                  <a:pt x="17498" y="2196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"/>
          <p:cNvSpPr/>
          <p:nvPr/>
        </p:nvSpPr>
        <p:spPr>
          <a:xfrm>
            <a:off x="5660013" y="2546219"/>
            <a:ext cx="2767148" cy="881263"/>
          </a:xfrm>
          <a:custGeom>
            <a:rect b="b" l="l" r="r" t="t"/>
            <a:pathLst>
              <a:path extrusionOk="0" h="881263" w="2767148">
                <a:moveTo>
                  <a:pt x="20527" y="25272"/>
                </a:moveTo>
                <a:cubicBezTo>
                  <a:pt x="52594" y="-29508"/>
                  <a:pt x="2626185" y="16146"/>
                  <a:pt x="2745505" y="25272"/>
                </a:cubicBezTo>
                <a:cubicBezTo>
                  <a:pt x="2814505" y="115348"/>
                  <a:pt x="2737322" y="588844"/>
                  <a:pt x="2745505" y="869122"/>
                </a:cubicBezTo>
                <a:cubicBezTo>
                  <a:pt x="1773147" y="940897"/>
                  <a:pt x="576226" y="950776"/>
                  <a:pt x="43947" y="872087"/>
                </a:cubicBezTo>
                <a:cubicBezTo>
                  <a:pt x="28118" y="582142"/>
                  <a:pt x="7773" y="344119"/>
                  <a:pt x="20527" y="25272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3"/>
          <p:cNvSpPr txBox="1"/>
          <p:nvPr>
            <p:ph idx="4294967295" type="title"/>
          </p:nvPr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-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Objetivos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"/>
          <p:cNvSpPr txBox="1"/>
          <p:nvPr>
            <p:ph type="ctrTitle"/>
          </p:nvPr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Forma&#10;&#10;El contenido generado por IA puede ser incorrecto." id="156" name="Google Shape;156;p3"/>
          <p:cNvPicPr preferRelativeResize="0"/>
          <p:nvPr/>
        </p:nvPicPr>
        <p:blipFill rotWithShape="1">
          <a:blip r:embed="rId3">
            <a:alphaModFix/>
          </a:blip>
          <a:srcRect b="0" l="0" r="49975" t="0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"/>
          <p:cNvSpPr txBox="1"/>
          <p:nvPr/>
        </p:nvSpPr>
        <p:spPr>
          <a:xfrm>
            <a:off x="5950123" y="3698028"/>
            <a:ext cx="2316864" cy="82381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aquests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coneixements a la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3"/>
          <p:cNvSpPr txBox="1"/>
          <p:nvPr/>
        </p:nvSpPr>
        <p:spPr>
          <a:xfrm>
            <a:off x="3410878" y="1706317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2906514" y="267294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3"/>
          <p:cNvSpPr txBox="1"/>
          <p:nvPr/>
        </p:nvSpPr>
        <p:spPr>
          <a:xfrm>
            <a:off x="4304505" y="1454260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3"/>
          <p:cNvSpPr txBox="1"/>
          <p:nvPr/>
        </p:nvSpPr>
        <p:spPr>
          <a:xfrm>
            <a:off x="5020365" y="2452113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3"/>
          <p:cNvSpPr txBox="1"/>
          <p:nvPr/>
        </p:nvSpPr>
        <p:spPr>
          <a:xfrm>
            <a:off x="5371864" y="347338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30"/>
          <p:cNvSpPr txBox="1"/>
          <p:nvPr>
            <p:ph idx="4294967295" type="body"/>
          </p:nvPr>
        </p:nvSpPr>
        <p:spPr>
          <a:xfrm>
            <a:off x="539750" y="1481176"/>
            <a:ext cx="20510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30"/>
          <p:cNvSpPr/>
          <p:nvPr/>
        </p:nvSpPr>
        <p:spPr>
          <a:xfrm>
            <a:off x="3005981" y="1481176"/>
            <a:ext cx="5610969" cy="3196019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3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30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3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31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4" name="Google Shape;604;p31"/>
          <p:cNvSpPr txBox="1"/>
          <p:nvPr>
            <p:ph idx="4294967295" type="body"/>
          </p:nvPr>
        </p:nvSpPr>
        <p:spPr>
          <a:xfrm>
            <a:off x="539750" y="1481176"/>
            <a:ext cx="41338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Datawrapapper: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https://www.datawrapper.de/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Infogr.am: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https://infogr.am/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Excel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Altres…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5" name="Google Shape;605;p31"/>
          <p:cNvPicPr preferRelativeResize="0"/>
          <p:nvPr/>
        </p:nvPicPr>
        <p:blipFill rotWithShape="1">
          <a:blip r:embed="rId5">
            <a:alphaModFix/>
          </a:blip>
          <a:srcRect b="0" l="0" r="0" t="12735"/>
          <a:stretch/>
        </p:blipFill>
        <p:spPr>
          <a:xfrm>
            <a:off x="3060033" y="2548788"/>
            <a:ext cx="1579266" cy="200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31923" y="1924336"/>
            <a:ext cx="3704077" cy="2627027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3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31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3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2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p32"/>
          <p:cNvSpPr txBox="1"/>
          <p:nvPr>
            <p:ph idx="4294967295" type="body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93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Aquests recursos han de tenir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qualitat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adequada i usar-se per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donar sentit i rellevància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 les dades o la informació.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93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Indicar-ne l'autoria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és essencial, així com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la llicència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dels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recursos que s'empren.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Google: usage rights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Flickr: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https://www.flickr.com/groups/flicrkrenespaol/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Pixabay: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https://pixabay.com/es/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Altres…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6" name="Google Shape;616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14001" y="2721123"/>
            <a:ext cx="3221999" cy="1830240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3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p32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3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33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33"/>
          <p:cNvSpPr/>
          <p:nvPr/>
        </p:nvSpPr>
        <p:spPr>
          <a:xfrm flipH="1">
            <a:off x="2907899" y="4263591"/>
            <a:ext cx="2935522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33"/>
          <p:cNvSpPr/>
          <p:nvPr/>
        </p:nvSpPr>
        <p:spPr>
          <a:xfrm flipH="1" rot="5176761">
            <a:off x="5794465" y="2447650"/>
            <a:ext cx="1197540" cy="1769168"/>
          </a:xfrm>
          <a:prstGeom prst="wedgeEllipseCallout">
            <a:avLst>
              <a:gd fmla="val 30728" name="adj1"/>
              <a:gd fmla="val 94028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33"/>
          <p:cNvSpPr/>
          <p:nvPr/>
        </p:nvSpPr>
        <p:spPr>
          <a:xfrm rot="-4894804">
            <a:off x="2197077" y="1884211"/>
            <a:ext cx="1101662" cy="1605859"/>
          </a:xfrm>
          <a:prstGeom prst="wedgeEllipseCallout">
            <a:avLst>
              <a:gd fmla="val -6513" name="adj1"/>
              <a:gd fmla="val 72826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33"/>
          <p:cNvSpPr/>
          <p:nvPr/>
        </p:nvSpPr>
        <p:spPr>
          <a:xfrm rot="-5168739">
            <a:off x="5065548" y="789460"/>
            <a:ext cx="1112029" cy="2503446"/>
          </a:xfrm>
          <a:prstGeom prst="wedgeEllipseCallout">
            <a:avLst>
              <a:gd fmla="val -79494" name="adj1"/>
              <a:gd fmla="val -32728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33"/>
          <p:cNvSpPr txBox="1"/>
          <p:nvPr/>
        </p:nvSpPr>
        <p:spPr>
          <a:xfrm>
            <a:off x="1994137" y="2335305"/>
            <a:ext cx="1507541" cy="7030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Que et semblen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aquests exemples?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33"/>
          <p:cNvSpPr txBox="1"/>
          <p:nvPr/>
        </p:nvSpPr>
        <p:spPr>
          <a:xfrm>
            <a:off x="4497612" y="1574786"/>
            <a:ext cx="2247900" cy="8375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opines de com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s’ha organitza't la informació? I de l'ús del color i la tipografia?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33"/>
          <p:cNvSpPr txBox="1"/>
          <p:nvPr/>
        </p:nvSpPr>
        <p:spPr>
          <a:xfrm>
            <a:off x="5590465" y="2829508"/>
            <a:ext cx="1710997" cy="93264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 dels recursos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visuals com ara gràfiques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 imatges?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33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 Anàlisi d’exemples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3" name="Google Shape;633;p33"/>
          <p:cNvGrpSpPr/>
          <p:nvPr/>
        </p:nvGrpSpPr>
        <p:grpSpPr>
          <a:xfrm>
            <a:off x="3940753" y="2412999"/>
            <a:ext cx="727269" cy="2116497"/>
            <a:chOff x="521093" y="521373"/>
            <a:chExt cx="810031" cy="2357350"/>
          </a:xfrm>
        </p:grpSpPr>
        <p:sp>
          <p:nvSpPr>
            <p:cNvPr id="634" name="Google Shape;634;p33"/>
            <p:cNvSpPr/>
            <p:nvPr/>
          </p:nvSpPr>
          <p:spPr>
            <a:xfrm flipH="1" rot="10800000">
              <a:off x="1045873" y="1326544"/>
              <a:ext cx="193029" cy="467056"/>
            </a:xfrm>
            <a:custGeom>
              <a:rect b="b" l="l" r="r" t="t"/>
              <a:pathLst>
                <a:path extrusionOk="0" h="467056" w="193029">
                  <a:moveTo>
                    <a:pt x="79458" y="315135"/>
                  </a:moveTo>
                  <a:cubicBezTo>
                    <a:pt x="50407" y="382836"/>
                    <a:pt x="4525" y="468474"/>
                    <a:pt x="2339" y="467112"/>
                  </a:cubicBezTo>
                  <a:cubicBezTo>
                    <a:pt x="147" y="465750"/>
                    <a:pt x="-610" y="462940"/>
                    <a:pt x="630" y="460873"/>
                  </a:cubicBezTo>
                  <a:cubicBezTo>
                    <a:pt x="40327" y="394278"/>
                    <a:pt x="170302" y="83454"/>
                    <a:pt x="184017" y="3568"/>
                  </a:cubicBezTo>
                  <a:cubicBezTo>
                    <a:pt x="184435" y="1153"/>
                    <a:pt x="186779" y="-371"/>
                    <a:pt x="189263" y="188"/>
                  </a:cubicBezTo>
                  <a:cubicBezTo>
                    <a:pt x="191743" y="746"/>
                    <a:pt x="193414" y="3172"/>
                    <a:pt x="193001" y="5597"/>
                  </a:cubicBezTo>
                  <a:cubicBezTo>
                    <a:pt x="184286" y="56361"/>
                    <a:pt x="129068" y="199522"/>
                    <a:pt x="79458" y="315135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3"/>
            <p:cNvSpPr/>
            <p:nvPr/>
          </p:nvSpPr>
          <p:spPr>
            <a:xfrm flipH="1" rot="10800000">
              <a:off x="1179492" y="1783692"/>
              <a:ext cx="126039" cy="225476"/>
            </a:xfrm>
            <a:custGeom>
              <a:rect b="b" l="l" r="r" t="t"/>
              <a:pathLst>
                <a:path extrusionOk="0" h="225476" w="126039">
                  <a:moveTo>
                    <a:pt x="30647" y="162724"/>
                  </a:moveTo>
                  <a:cubicBezTo>
                    <a:pt x="24137" y="163722"/>
                    <a:pt x="18264" y="164623"/>
                    <a:pt x="12191" y="164704"/>
                  </a:cubicBezTo>
                  <a:lnTo>
                    <a:pt x="95295" y="13253"/>
                  </a:lnTo>
                  <a:cubicBezTo>
                    <a:pt x="122257" y="55564"/>
                    <a:pt x="121829" y="111775"/>
                    <a:pt x="105198" y="141620"/>
                  </a:cubicBezTo>
                  <a:cubicBezTo>
                    <a:pt x="100736" y="149622"/>
                    <a:pt x="90996" y="162746"/>
                    <a:pt x="75725" y="161156"/>
                  </a:cubicBezTo>
                  <a:cubicBezTo>
                    <a:pt x="56239" y="158796"/>
                    <a:pt x="42681" y="160874"/>
                    <a:pt x="30647" y="162724"/>
                  </a:cubicBezTo>
                  <a:moveTo>
                    <a:pt x="98373" y="2109"/>
                  </a:moveTo>
                  <a:cubicBezTo>
                    <a:pt x="97435" y="818"/>
                    <a:pt x="95926" y="53"/>
                    <a:pt x="94371" y="86"/>
                  </a:cubicBezTo>
                  <a:cubicBezTo>
                    <a:pt x="92811" y="113"/>
                    <a:pt x="91427" y="937"/>
                    <a:pt x="90703" y="2261"/>
                  </a:cubicBezTo>
                  <a:lnTo>
                    <a:pt x="565" y="166522"/>
                  </a:lnTo>
                  <a:cubicBezTo>
                    <a:pt x="-173" y="167829"/>
                    <a:pt x="-127" y="169473"/>
                    <a:pt x="644" y="170856"/>
                  </a:cubicBezTo>
                  <a:cubicBezTo>
                    <a:pt x="1419" y="172240"/>
                    <a:pt x="2831" y="173173"/>
                    <a:pt x="4382" y="173341"/>
                  </a:cubicBezTo>
                  <a:cubicBezTo>
                    <a:pt x="14461" y="174421"/>
                    <a:pt x="23260" y="173070"/>
                    <a:pt x="32573" y="171638"/>
                  </a:cubicBezTo>
                  <a:cubicBezTo>
                    <a:pt x="42040" y="170189"/>
                    <a:pt x="52501" y="168583"/>
                    <a:pt x="66174" y="169321"/>
                  </a:cubicBezTo>
                  <a:cubicBezTo>
                    <a:pt x="60714" y="177009"/>
                    <a:pt x="59869" y="182673"/>
                    <a:pt x="58862" y="189449"/>
                  </a:cubicBezTo>
                  <a:cubicBezTo>
                    <a:pt x="58142" y="194277"/>
                    <a:pt x="57325" y="199751"/>
                    <a:pt x="54516" y="207482"/>
                  </a:cubicBezTo>
                  <a:lnTo>
                    <a:pt x="50231" y="219293"/>
                  </a:lnTo>
                  <a:cubicBezTo>
                    <a:pt x="49423" y="221512"/>
                    <a:pt x="50560" y="224056"/>
                    <a:pt x="52784" y="225093"/>
                  </a:cubicBezTo>
                  <a:cubicBezTo>
                    <a:pt x="52863" y="225131"/>
                    <a:pt x="52937" y="225169"/>
                    <a:pt x="53016" y="225201"/>
                  </a:cubicBezTo>
                  <a:cubicBezTo>
                    <a:pt x="55389" y="226161"/>
                    <a:pt x="58017" y="225147"/>
                    <a:pt x="58825" y="222792"/>
                  </a:cubicBezTo>
                  <a:lnTo>
                    <a:pt x="63110" y="210987"/>
                  </a:lnTo>
                  <a:cubicBezTo>
                    <a:pt x="66212" y="202448"/>
                    <a:pt x="67136" y="196263"/>
                    <a:pt x="67874" y="191299"/>
                  </a:cubicBezTo>
                  <a:cubicBezTo>
                    <a:pt x="69007" y="183720"/>
                    <a:pt x="69712" y="178973"/>
                    <a:pt x="77252" y="170374"/>
                  </a:cubicBezTo>
                  <a:cubicBezTo>
                    <a:pt x="77536" y="170412"/>
                    <a:pt x="77824" y="170455"/>
                    <a:pt x="78111" y="170493"/>
                  </a:cubicBezTo>
                  <a:cubicBezTo>
                    <a:pt x="78873" y="170596"/>
                    <a:pt x="79606" y="170520"/>
                    <a:pt x="80266" y="170281"/>
                  </a:cubicBezTo>
                  <a:cubicBezTo>
                    <a:pt x="93285" y="169717"/>
                    <a:pt x="104845" y="161378"/>
                    <a:pt x="113231" y="146345"/>
                  </a:cubicBezTo>
                  <a:cubicBezTo>
                    <a:pt x="114577" y="143936"/>
                    <a:pt x="115821" y="141397"/>
                    <a:pt x="116968" y="138723"/>
                  </a:cubicBezTo>
                  <a:cubicBezTo>
                    <a:pt x="132230" y="103138"/>
                    <a:pt x="129778" y="45294"/>
                    <a:pt x="98373" y="210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3"/>
            <p:cNvSpPr/>
            <p:nvPr/>
          </p:nvSpPr>
          <p:spPr>
            <a:xfrm flipH="1" rot="10800000">
              <a:off x="631464" y="602471"/>
              <a:ext cx="615397" cy="677007"/>
            </a:xfrm>
            <a:custGeom>
              <a:rect b="b" l="l" r="r" t="t"/>
              <a:pathLst>
                <a:path extrusionOk="0" h="677007" w="615397">
                  <a:moveTo>
                    <a:pt x="311759" y="676935"/>
                  </a:moveTo>
                  <a:cubicBezTo>
                    <a:pt x="209792" y="677993"/>
                    <a:pt x="124818" y="654306"/>
                    <a:pt x="63599" y="549604"/>
                  </a:cubicBezTo>
                  <a:cubicBezTo>
                    <a:pt x="23150" y="480428"/>
                    <a:pt x="2413" y="413059"/>
                    <a:pt x="202" y="343637"/>
                  </a:cubicBezTo>
                  <a:cubicBezTo>
                    <a:pt x="-3791" y="218341"/>
                    <a:pt x="58196" y="133586"/>
                    <a:pt x="119343" y="67181"/>
                  </a:cubicBezTo>
                  <a:cubicBezTo>
                    <a:pt x="168169" y="14149"/>
                    <a:pt x="224650" y="-39"/>
                    <a:pt x="279079" y="-39"/>
                  </a:cubicBezTo>
                  <a:cubicBezTo>
                    <a:pt x="299067" y="-39"/>
                    <a:pt x="318799" y="1887"/>
                    <a:pt x="337743" y="4485"/>
                  </a:cubicBezTo>
                  <a:cubicBezTo>
                    <a:pt x="402609" y="13399"/>
                    <a:pt x="465218" y="44750"/>
                    <a:pt x="523844" y="97738"/>
                  </a:cubicBezTo>
                  <a:cubicBezTo>
                    <a:pt x="627763" y="191666"/>
                    <a:pt x="645962" y="374927"/>
                    <a:pt x="564408" y="506229"/>
                  </a:cubicBezTo>
                  <a:cubicBezTo>
                    <a:pt x="508737" y="595860"/>
                    <a:pt x="439379" y="642973"/>
                    <a:pt x="358025" y="647275"/>
                  </a:cubicBezTo>
                  <a:cubicBezTo>
                    <a:pt x="362881" y="644161"/>
                    <a:pt x="365417" y="639967"/>
                    <a:pt x="365983" y="635822"/>
                  </a:cubicBezTo>
                  <a:cubicBezTo>
                    <a:pt x="440839" y="628862"/>
                    <a:pt x="504939" y="583452"/>
                    <a:pt x="556879" y="499837"/>
                  </a:cubicBezTo>
                  <a:cubicBezTo>
                    <a:pt x="635512" y="373228"/>
                    <a:pt x="618155" y="196736"/>
                    <a:pt x="518160" y="106356"/>
                  </a:cubicBezTo>
                  <a:cubicBezTo>
                    <a:pt x="460889" y="54589"/>
                    <a:pt x="399799" y="23938"/>
                    <a:pt x="336636" y="15258"/>
                  </a:cubicBezTo>
                  <a:cubicBezTo>
                    <a:pt x="268213" y="5856"/>
                    <a:pt x="189637" y="5619"/>
                    <a:pt x="125643" y="75117"/>
                  </a:cubicBezTo>
                  <a:cubicBezTo>
                    <a:pt x="66042" y="139845"/>
                    <a:pt x="5625" y="222319"/>
                    <a:pt x="9483" y="343242"/>
                  </a:cubicBezTo>
                  <a:cubicBezTo>
                    <a:pt x="11623" y="410553"/>
                    <a:pt x="31854" y="476060"/>
                    <a:pt x="71282" y="543501"/>
                  </a:cubicBezTo>
                  <a:cubicBezTo>
                    <a:pt x="139101" y="659476"/>
                    <a:pt x="230451" y="670528"/>
                    <a:pt x="350527" y="652982"/>
                  </a:cubicBezTo>
                  <a:cubicBezTo>
                    <a:pt x="353029" y="652624"/>
                    <a:pt x="355373" y="654713"/>
                    <a:pt x="355689" y="657686"/>
                  </a:cubicBezTo>
                  <a:cubicBezTo>
                    <a:pt x="356009" y="660659"/>
                    <a:pt x="354208" y="663383"/>
                    <a:pt x="351663" y="663757"/>
                  </a:cubicBezTo>
                  <a:cubicBezTo>
                    <a:pt x="336181" y="666025"/>
                    <a:pt x="326325" y="676783"/>
                    <a:pt x="311759" y="676935"/>
                  </a:cubicBezTo>
                  <a:close/>
                  <a:moveTo>
                    <a:pt x="309717" y="624543"/>
                  </a:moveTo>
                  <a:cubicBezTo>
                    <a:pt x="310221" y="623686"/>
                    <a:pt x="310801" y="623339"/>
                    <a:pt x="311468" y="623578"/>
                  </a:cubicBezTo>
                  <a:cubicBezTo>
                    <a:pt x="310884" y="623887"/>
                    <a:pt x="310296" y="624223"/>
                    <a:pt x="309717" y="624543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37" name="Google Shape;637;p33"/>
            <p:cNvGrpSpPr/>
            <p:nvPr/>
          </p:nvGrpSpPr>
          <p:grpSpPr>
            <a:xfrm>
              <a:off x="1030918" y="843656"/>
              <a:ext cx="44690" cy="84425"/>
              <a:chOff x="6005690" y="1789940"/>
              <a:chExt cx="44690" cy="84425"/>
            </a:xfrm>
          </p:grpSpPr>
          <p:sp>
            <p:nvSpPr>
              <p:cNvPr id="638" name="Google Shape;638;p33"/>
              <p:cNvSpPr/>
              <p:nvPr/>
            </p:nvSpPr>
            <p:spPr>
              <a:xfrm flipH="1" rot="10800000">
                <a:off x="6007983" y="1794296"/>
                <a:ext cx="40078" cy="75696"/>
              </a:xfrm>
              <a:custGeom>
                <a:rect b="b" l="l" r="r" t="t"/>
                <a:pathLst>
                  <a:path extrusionOk="0" h="75696" w="40078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</a:path>
                </a:pathLst>
              </a:custGeom>
              <a:solidFill>
                <a:srgbClr val="1D1D1B"/>
              </a:solidFill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9" name="Google Shape;639;p33"/>
              <p:cNvSpPr/>
              <p:nvPr/>
            </p:nvSpPr>
            <p:spPr>
              <a:xfrm flipH="1" rot="10800000">
                <a:off x="6007983" y="1794296"/>
                <a:ext cx="40078" cy="75696"/>
              </a:xfrm>
              <a:custGeom>
                <a:rect b="b" l="l" r="r" t="t"/>
                <a:pathLst>
                  <a:path extrusionOk="0" h="75696" w="40078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  <a:close/>
                  </a:path>
                </a:pathLst>
              </a:custGeom>
              <a:noFill/>
              <a:ln cap="flat" cmpd="sng" w="2045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0" name="Google Shape;640;p33"/>
              <p:cNvSpPr/>
              <p:nvPr/>
            </p:nvSpPr>
            <p:spPr>
              <a:xfrm flipH="1" rot="10800000">
                <a:off x="6005690" y="1789940"/>
                <a:ext cx="44690" cy="84425"/>
              </a:xfrm>
              <a:custGeom>
                <a:rect b="b" l="l" r="r" t="t"/>
                <a:pathLst>
                  <a:path extrusionOk="0" h="84425" w="44690">
                    <a:moveTo>
                      <a:pt x="22378" y="75729"/>
                    </a:moveTo>
                    <a:cubicBezTo>
                      <a:pt x="12600" y="75729"/>
                      <a:pt x="4649" y="60703"/>
                      <a:pt x="4649" y="42242"/>
                    </a:cubicBezTo>
                    <a:cubicBezTo>
                      <a:pt x="4649" y="23771"/>
                      <a:pt x="12600" y="8745"/>
                      <a:pt x="22378" y="8745"/>
                    </a:cubicBezTo>
                    <a:cubicBezTo>
                      <a:pt x="32156" y="8745"/>
                      <a:pt x="40106" y="23771"/>
                      <a:pt x="40106" y="42242"/>
                    </a:cubicBezTo>
                    <a:cubicBezTo>
                      <a:pt x="40106" y="60703"/>
                      <a:pt x="32156" y="75729"/>
                      <a:pt x="22378" y="75729"/>
                    </a:cubicBezTo>
                    <a:moveTo>
                      <a:pt x="22378" y="24"/>
                    </a:moveTo>
                    <a:cubicBezTo>
                      <a:pt x="10056" y="24"/>
                      <a:pt x="33" y="18966"/>
                      <a:pt x="33" y="42242"/>
                    </a:cubicBezTo>
                    <a:cubicBezTo>
                      <a:pt x="33" y="65517"/>
                      <a:pt x="10056" y="84450"/>
                      <a:pt x="22378" y="84450"/>
                    </a:cubicBezTo>
                    <a:cubicBezTo>
                      <a:pt x="34700" y="84450"/>
                      <a:pt x="44723" y="65517"/>
                      <a:pt x="44723" y="42242"/>
                    </a:cubicBezTo>
                    <a:cubicBezTo>
                      <a:pt x="44723" y="18966"/>
                      <a:pt x="34700" y="24"/>
                      <a:pt x="22378" y="24"/>
                    </a:cubicBezTo>
                  </a:path>
                </a:pathLst>
              </a:custGeom>
              <a:solidFill>
                <a:srgbClr val="1D1D1B"/>
              </a:solidFill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1" name="Google Shape;641;p33"/>
            <p:cNvGrpSpPr/>
            <p:nvPr/>
          </p:nvGrpSpPr>
          <p:grpSpPr>
            <a:xfrm>
              <a:off x="859340" y="853010"/>
              <a:ext cx="51865" cy="98914"/>
              <a:chOff x="5834112" y="1799294"/>
              <a:chExt cx="51865" cy="98914"/>
            </a:xfrm>
          </p:grpSpPr>
          <p:sp>
            <p:nvSpPr>
              <p:cNvPr id="642" name="Google Shape;642;p33"/>
              <p:cNvSpPr/>
              <p:nvPr/>
            </p:nvSpPr>
            <p:spPr>
              <a:xfrm flipH="1" rot="10800000">
                <a:off x="5846410" y="1799294"/>
                <a:ext cx="37063" cy="97969"/>
              </a:xfrm>
              <a:custGeom>
                <a:rect b="b" l="l" r="r" t="t"/>
                <a:pathLst>
                  <a:path extrusionOk="0" h="97969" w="37063">
                    <a:moveTo>
                      <a:pt x="37090" y="49006"/>
                    </a:moveTo>
                    <a:cubicBezTo>
                      <a:pt x="37090" y="21954"/>
                      <a:pt x="28794" y="21"/>
                      <a:pt x="18558" y="21"/>
                    </a:cubicBezTo>
                    <a:cubicBezTo>
                      <a:pt x="8323" y="21"/>
                      <a:pt x="26" y="21954"/>
                      <a:pt x="26" y="49006"/>
                    </a:cubicBezTo>
                    <a:cubicBezTo>
                      <a:pt x="26" y="76058"/>
                      <a:pt x="8323" y="97991"/>
                      <a:pt x="18558" y="97991"/>
                    </a:cubicBezTo>
                    <a:cubicBezTo>
                      <a:pt x="28794" y="97991"/>
                      <a:pt x="37090" y="76058"/>
                      <a:pt x="37090" y="49006"/>
                    </a:cubicBezTo>
                  </a:path>
                </a:pathLst>
              </a:custGeom>
              <a:solidFill>
                <a:srgbClr val="1D1D1B"/>
              </a:solidFill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" name="Google Shape;643;p33"/>
              <p:cNvSpPr/>
              <p:nvPr/>
            </p:nvSpPr>
            <p:spPr>
              <a:xfrm flipH="1" rot="10800000">
                <a:off x="5834112" y="1800239"/>
                <a:ext cx="51865" cy="97969"/>
              </a:xfrm>
              <a:custGeom>
                <a:rect b="b" l="l" r="r" t="t"/>
                <a:pathLst>
                  <a:path extrusionOk="0" h="97969" w="51865">
                    <a:moveTo>
                      <a:pt x="51893" y="49006"/>
                    </a:moveTo>
                    <a:cubicBezTo>
                      <a:pt x="51893" y="21954"/>
                      <a:pt x="40281" y="21"/>
                      <a:pt x="25960" y="21"/>
                    </a:cubicBezTo>
                    <a:cubicBezTo>
                      <a:pt x="11639" y="21"/>
                      <a:pt x="28" y="21954"/>
                      <a:pt x="28" y="49006"/>
                    </a:cubicBezTo>
                    <a:cubicBezTo>
                      <a:pt x="28" y="76058"/>
                      <a:pt x="11639" y="97991"/>
                      <a:pt x="25960" y="97991"/>
                    </a:cubicBezTo>
                    <a:cubicBezTo>
                      <a:pt x="40281" y="97991"/>
                      <a:pt x="51893" y="76058"/>
                      <a:pt x="51893" y="49006"/>
                    </a:cubicBezTo>
                    <a:close/>
                  </a:path>
                </a:pathLst>
              </a:custGeom>
              <a:noFill/>
              <a:ln cap="flat" cmpd="sng" w="204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4" name="Google Shape;644;p33"/>
            <p:cNvSpPr/>
            <p:nvPr/>
          </p:nvSpPr>
          <p:spPr>
            <a:xfrm>
              <a:off x="601894" y="521373"/>
              <a:ext cx="729230" cy="890828"/>
            </a:xfrm>
            <a:custGeom>
              <a:rect b="b" l="l" r="r" t="t"/>
              <a:pathLst>
                <a:path extrusionOk="0" h="890828" w="729230">
                  <a:moveTo>
                    <a:pt x="510998" y="157010"/>
                  </a:moveTo>
                  <a:cubicBezTo>
                    <a:pt x="510998" y="157010"/>
                    <a:pt x="633412" y="291219"/>
                    <a:pt x="614682" y="485125"/>
                  </a:cubicBezTo>
                  <a:cubicBezTo>
                    <a:pt x="596121" y="679012"/>
                    <a:pt x="511943" y="830890"/>
                    <a:pt x="577237" y="881430"/>
                  </a:cubicBezTo>
                  <a:cubicBezTo>
                    <a:pt x="642377" y="931952"/>
                    <a:pt x="734421" y="755457"/>
                    <a:pt x="736150" y="670372"/>
                  </a:cubicBezTo>
                  <a:cubicBezTo>
                    <a:pt x="737879" y="585304"/>
                    <a:pt x="666293" y="124616"/>
                    <a:pt x="585895" y="97848"/>
                  </a:cubicBezTo>
                  <a:cubicBezTo>
                    <a:pt x="505490" y="71061"/>
                    <a:pt x="402436" y="67126"/>
                    <a:pt x="402436" y="67126"/>
                  </a:cubicBezTo>
                  <a:cubicBezTo>
                    <a:pt x="402436" y="67126"/>
                    <a:pt x="235971" y="-72415"/>
                    <a:pt x="115763" y="49495"/>
                  </a:cubicBezTo>
                  <a:cubicBezTo>
                    <a:pt x="-4438" y="171405"/>
                    <a:pt x="-19857" y="561882"/>
                    <a:pt x="44023" y="680465"/>
                  </a:cubicBezTo>
                  <a:cubicBezTo>
                    <a:pt x="107896" y="799066"/>
                    <a:pt x="172567" y="875106"/>
                    <a:pt x="172567" y="875106"/>
                  </a:cubicBezTo>
                  <a:cubicBezTo>
                    <a:pt x="172567" y="875106"/>
                    <a:pt x="101289" y="397429"/>
                    <a:pt x="110416" y="313245"/>
                  </a:cubicBezTo>
                  <a:cubicBezTo>
                    <a:pt x="119542" y="229042"/>
                    <a:pt x="444291" y="183061"/>
                    <a:pt x="510998" y="15701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 flipH="1" rot="-10421930">
              <a:off x="837860" y="1088363"/>
              <a:ext cx="233200" cy="54376"/>
            </a:xfrm>
            <a:custGeom>
              <a:rect b="b" l="l" r="r" t="t"/>
              <a:pathLst>
                <a:path extrusionOk="0" h="36789" w="157774">
                  <a:moveTo>
                    <a:pt x="2671" y="27384"/>
                  </a:moveTo>
                  <a:cubicBezTo>
                    <a:pt x="-8766" y="20403"/>
                    <a:pt x="17390" y="1585"/>
                    <a:pt x="65002" y="133"/>
                  </a:cubicBezTo>
                  <a:cubicBezTo>
                    <a:pt x="93076" y="-723"/>
                    <a:pt x="138628" y="4156"/>
                    <a:pt x="153008" y="15089"/>
                  </a:cubicBezTo>
                  <a:cubicBezTo>
                    <a:pt x="162098" y="22006"/>
                    <a:pt x="157213" y="30200"/>
                    <a:pt x="146586" y="33926"/>
                  </a:cubicBezTo>
                  <a:cubicBezTo>
                    <a:pt x="124952" y="41508"/>
                    <a:pt x="66654" y="31770"/>
                    <a:pt x="74555" y="32276"/>
                  </a:cubicBezTo>
                  <a:cubicBezTo>
                    <a:pt x="19795" y="28767"/>
                    <a:pt x="8512" y="30950"/>
                    <a:pt x="2671" y="27384"/>
                  </a:cubicBezTo>
                  <a:close/>
                </a:path>
              </a:pathLst>
            </a:custGeom>
            <a:noFill/>
            <a:ln cap="rnd" cmpd="sng" w="164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686799" y="1266324"/>
              <a:ext cx="507092" cy="1076144"/>
            </a:xfrm>
            <a:custGeom>
              <a:rect b="b" l="l" r="r" t="t"/>
              <a:pathLst>
                <a:path extrusionOk="0" h="1076144" w="507092">
                  <a:moveTo>
                    <a:pt x="161922" y="5579"/>
                  </a:moveTo>
                  <a:cubicBezTo>
                    <a:pt x="161922" y="5579"/>
                    <a:pt x="224073" y="62205"/>
                    <a:pt x="301636" y="29424"/>
                  </a:cubicBezTo>
                  <a:cubicBezTo>
                    <a:pt x="379368" y="-3374"/>
                    <a:pt x="379368" y="-396"/>
                    <a:pt x="379368" y="-396"/>
                  </a:cubicBezTo>
                  <a:cubicBezTo>
                    <a:pt x="379368" y="-396"/>
                    <a:pt x="444032" y="661351"/>
                    <a:pt x="454419" y="759710"/>
                  </a:cubicBezTo>
                  <a:cubicBezTo>
                    <a:pt x="464798" y="858068"/>
                    <a:pt x="514043" y="1060762"/>
                    <a:pt x="514043" y="1060762"/>
                  </a:cubicBezTo>
                  <a:cubicBezTo>
                    <a:pt x="514043" y="1060762"/>
                    <a:pt x="104963" y="1072694"/>
                    <a:pt x="24727" y="1075672"/>
                  </a:cubicBezTo>
                  <a:cubicBezTo>
                    <a:pt x="-55517" y="1078651"/>
                    <a:pt x="161922" y="5579"/>
                    <a:pt x="161922" y="5579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3"/>
            <p:cNvSpPr/>
            <p:nvPr/>
          </p:nvSpPr>
          <p:spPr>
            <a:xfrm flipH="1" rot="10800000">
              <a:off x="690741" y="2648181"/>
              <a:ext cx="197920" cy="230542"/>
            </a:xfrm>
            <a:custGeom>
              <a:rect b="b" l="l" r="r" t="t"/>
              <a:pathLst>
                <a:path extrusionOk="0" h="230542" w="197920">
                  <a:moveTo>
                    <a:pt x="143505" y="220532"/>
                  </a:moveTo>
                  <a:cubicBezTo>
                    <a:pt x="143170" y="220315"/>
                    <a:pt x="142808" y="220142"/>
                    <a:pt x="142423" y="220017"/>
                  </a:cubicBezTo>
                  <a:cubicBezTo>
                    <a:pt x="136452" y="218156"/>
                    <a:pt x="130449" y="216420"/>
                    <a:pt x="124450" y="214689"/>
                  </a:cubicBezTo>
                  <a:cubicBezTo>
                    <a:pt x="88695" y="204370"/>
                    <a:pt x="54917" y="194627"/>
                    <a:pt x="30375" y="158348"/>
                  </a:cubicBezTo>
                  <a:cubicBezTo>
                    <a:pt x="5498" y="121575"/>
                    <a:pt x="2113" y="78005"/>
                    <a:pt x="21753" y="47347"/>
                  </a:cubicBezTo>
                  <a:cubicBezTo>
                    <a:pt x="45515" y="10228"/>
                    <a:pt x="84400" y="413"/>
                    <a:pt x="120824" y="22320"/>
                  </a:cubicBezTo>
                  <a:cubicBezTo>
                    <a:pt x="157842" y="44607"/>
                    <a:pt x="180017" y="79139"/>
                    <a:pt x="186740" y="124955"/>
                  </a:cubicBezTo>
                  <a:cubicBezTo>
                    <a:pt x="193611" y="171813"/>
                    <a:pt x="183114" y="195033"/>
                    <a:pt x="143546" y="220505"/>
                  </a:cubicBezTo>
                  <a:cubicBezTo>
                    <a:pt x="143533" y="220516"/>
                    <a:pt x="143519" y="220521"/>
                    <a:pt x="143505" y="220532"/>
                  </a:cubicBezTo>
                  <a:close/>
                  <a:moveTo>
                    <a:pt x="82348" y="142"/>
                  </a:moveTo>
                  <a:cubicBezTo>
                    <a:pt x="56111" y="142"/>
                    <a:pt x="31350" y="14242"/>
                    <a:pt x="14315" y="40848"/>
                  </a:cubicBezTo>
                  <a:cubicBezTo>
                    <a:pt x="-7577" y="75032"/>
                    <a:pt x="-4053" y="124955"/>
                    <a:pt x="23085" y="165075"/>
                  </a:cubicBezTo>
                  <a:cubicBezTo>
                    <a:pt x="49606" y="204267"/>
                    <a:pt x="86526" y="214922"/>
                    <a:pt x="122226" y="225220"/>
                  </a:cubicBezTo>
                  <a:cubicBezTo>
                    <a:pt x="128164" y="226939"/>
                    <a:pt x="134112" y="228654"/>
                    <a:pt x="140022" y="230498"/>
                  </a:cubicBezTo>
                  <a:cubicBezTo>
                    <a:pt x="141248" y="230884"/>
                    <a:pt x="142483" y="230650"/>
                    <a:pt x="143505" y="229983"/>
                  </a:cubicBezTo>
                  <a:cubicBezTo>
                    <a:pt x="144856" y="230867"/>
                    <a:pt x="146564" y="230949"/>
                    <a:pt x="148027" y="230010"/>
                  </a:cubicBezTo>
                  <a:cubicBezTo>
                    <a:pt x="190895" y="202412"/>
                    <a:pt x="203417" y="174439"/>
                    <a:pt x="195891" y="123122"/>
                  </a:cubicBezTo>
                  <a:cubicBezTo>
                    <a:pt x="188653" y="73763"/>
                    <a:pt x="164825" y="36605"/>
                    <a:pt x="125077" y="12674"/>
                  </a:cubicBezTo>
                  <a:cubicBezTo>
                    <a:pt x="111060" y="4238"/>
                    <a:pt x="96486" y="147"/>
                    <a:pt x="8234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 flipH="1" rot="10800000">
              <a:off x="835426" y="2342014"/>
              <a:ext cx="26413" cy="335880"/>
            </a:xfrm>
            <a:custGeom>
              <a:rect b="b" l="l" r="r" t="t"/>
              <a:pathLst>
                <a:path extrusionOk="0" h="335880" w="26413">
                  <a:moveTo>
                    <a:pt x="21787" y="78"/>
                  </a:moveTo>
                  <a:cubicBezTo>
                    <a:pt x="19330" y="78"/>
                    <a:pt x="17278" y="2329"/>
                    <a:pt x="17153" y="5232"/>
                  </a:cubicBezTo>
                  <a:cubicBezTo>
                    <a:pt x="16684" y="16234"/>
                    <a:pt x="15964" y="27465"/>
                    <a:pt x="15273" y="38326"/>
                  </a:cubicBezTo>
                  <a:cubicBezTo>
                    <a:pt x="13722" y="62561"/>
                    <a:pt x="12120" y="87620"/>
                    <a:pt x="13095" y="112294"/>
                  </a:cubicBezTo>
                  <a:cubicBezTo>
                    <a:pt x="14469" y="146983"/>
                    <a:pt x="10537" y="182453"/>
                    <a:pt x="6734" y="216757"/>
                  </a:cubicBezTo>
                  <a:cubicBezTo>
                    <a:pt x="2597" y="254083"/>
                    <a:pt x="-1683" y="292684"/>
                    <a:pt x="712" y="330926"/>
                  </a:cubicBezTo>
                  <a:cubicBezTo>
                    <a:pt x="898" y="333910"/>
                    <a:pt x="3094" y="336194"/>
                    <a:pt x="5685" y="335939"/>
                  </a:cubicBezTo>
                  <a:cubicBezTo>
                    <a:pt x="8243" y="335722"/>
                    <a:pt x="10165" y="333123"/>
                    <a:pt x="9980" y="330134"/>
                  </a:cubicBezTo>
                  <a:cubicBezTo>
                    <a:pt x="7649" y="292982"/>
                    <a:pt x="11865" y="254946"/>
                    <a:pt x="15941" y="218151"/>
                  </a:cubicBezTo>
                  <a:cubicBezTo>
                    <a:pt x="19795" y="183386"/>
                    <a:pt x="23783" y="147433"/>
                    <a:pt x="22372" y="111795"/>
                  </a:cubicBezTo>
                  <a:cubicBezTo>
                    <a:pt x="21420" y="87772"/>
                    <a:pt x="23003" y="63043"/>
                    <a:pt x="24531" y="39129"/>
                  </a:cubicBezTo>
                  <a:cubicBezTo>
                    <a:pt x="25232" y="28208"/>
                    <a:pt x="25951" y="16907"/>
                    <a:pt x="26430" y="5774"/>
                  </a:cubicBezTo>
                  <a:cubicBezTo>
                    <a:pt x="26555" y="2780"/>
                    <a:pt x="24586" y="235"/>
                    <a:pt x="22023" y="83"/>
                  </a:cubicBezTo>
                  <a:cubicBezTo>
                    <a:pt x="21944" y="78"/>
                    <a:pt x="21866" y="78"/>
                    <a:pt x="21787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3"/>
            <p:cNvSpPr/>
            <p:nvPr/>
          </p:nvSpPr>
          <p:spPr>
            <a:xfrm flipH="1" rot="10800000">
              <a:off x="979814" y="2332152"/>
              <a:ext cx="14027" cy="323735"/>
            </a:xfrm>
            <a:custGeom>
              <a:rect b="b" l="l" r="r" t="t"/>
              <a:pathLst>
                <a:path extrusionOk="0" h="323735" w="14027">
                  <a:moveTo>
                    <a:pt x="9413" y="78"/>
                  </a:moveTo>
                  <a:cubicBezTo>
                    <a:pt x="6887" y="78"/>
                    <a:pt x="4817" y="2449"/>
                    <a:pt x="4770" y="5406"/>
                  </a:cubicBezTo>
                  <a:lnTo>
                    <a:pt x="30" y="318291"/>
                  </a:lnTo>
                  <a:cubicBezTo>
                    <a:pt x="-17" y="321286"/>
                    <a:pt x="2026" y="323760"/>
                    <a:pt x="4589" y="323814"/>
                  </a:cubicBezTo>
                  <a:lnTo>
                    <a:pt x="4673" y="323814"/>
                  </a:lnTo>
                  <a:cubicBezTo>
                    <a:pt x="7198" y="323814"/>
                    <a:pt x="9269" y="321443"/>
                    <a:pt x="9316" y="318481"/>
                  </a:cubicBezTo>
                  <a:lnTo>
                    <a:pt x="14056" y="5601"/>
                  </a:lnTo>
                  <a:cubicBezTo>
                    <a:pt x="14102" y="2606"/>
                    <a:pt x="12060" y="132"/>
                    <a:pt x="9497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 flipH="1" rot="10800000">
              <a:off x="971922" y="2623416"/>
              <a:ext cx="182983" cy="241874"/>
            </a:xfrm>
            <a:custGeom>
              <a:rect b="b" l="l" r="r" t="t"/>
              <a:pathLst>
                <a:path extrusionOk="0" h="241874" w="182983">
                  <a:moveTo>
                    <a:pt x="9110" y="192476"/>
                  </a:moveTo>
                  <a:cubicBezTo>
                    <a:pt x="12234" y="184230"/>
                    <a:pt x="13056" y="170428"/>
                    <a:pt x="14092" y="153067"/>
                  </a:cubicBezTo>
                  <a:cubicBezTo>
                    <a:pt x="15995" y="121150"/>
                    <a:pt x="18600" y="77439"/>
                    <a:pt x="37975" y="50307"/>
                  </a:cubicBezTo>
                  <a:cubicBezTo>
                    <a:pt x="63673" y="14322"/>
                    <a:pt x="99475" y="1534"/>
                    <a:pt x="129185" y="17680"/>
                  </a:cubicBezTo>
                  <a:cubicBezTo>
                    <a:pt x="165150" y="37254"/>
                    <a:pt x="181349" y="79718"/>
                    <a:pt x="170456" y="125865"/>
                  </a:cubicBezTo>
                  <a:cubicBezTo>
                    <a:pt x="159388" y="172766"/>
                    <a:pt x="135012" y="205209"/>
                    <a:pt x="98008" y="222288"/>
                  </a:cubicBezTo>
                  <a:cubicBezTo>
                    <a:pt x="60173" y="239736"/>
                    <a:pt x="38569" y="232515"/>
                    <a:pt x="9114" y="192482"/>
                  </a:cubicBezTo>
                  <a:cubicBezTo>
                    <a:pt x="9110" y="192482"/>
                    <a:pt x="9110" y="192482"/>
                    <a:pt x="9110" y="192476"/>
                  </a:cubicBezTo>
                  <a:close/>
                  <a:moveTo>
                    <a:pt x="102948" y="135"/>
                  </a:moveTo>
                  <a:cubicBezTo>
                    <a:pt x="77352" y="135"/>
                    <a:pt x="50799" y="15412"/>
                    <a:pt x="30843" y="43358"/>
                  </a:cubicBezTo>
                  <a:cubicBezTo>
                    <a:pt x="9546" y="73186"/>
                    <a:pt x="6821" y="118915"/>
                    <a:pt x="4829" y="152313"/>
                  </a:cubicBezTo>
                  <a:cubicBezTo>
                    <a:pt x="3872" y="168334"/>
                    <a:pt x="3046" y="182168"/>
                    <a:pt x="474" y="188462"/>
                  </a:cubicBezTo>
                  <a:cubicBezTo>
                    <a:pt x="-357" y="190480"/>
                    <a:pt x="-18" y="192796"/>
                    <a:pt x="1170" y="194381"/>
                  </a:cubicBezTo>
                  <a:cubicBezTo>
                    <a:pt x="697" y="196111"/>
                    <a:pt x="984" y="198075"/>
                    <a:pt x="2071" y="199562"/>
                  </a:cubicBezTo>
                  <a:cubicBezTo>
                    <a:pt x="33977" y="242920"/>
                    <a:pt x="59973" y="251514"/>
                    <a:pt x="101421" y="232374"/>
                  </a:cubicBezTo>
                  <a:cubicBezTo>
                    <a:pt x="141280" y="213982"/>
                    <a:pt x="167522" y="179114"/>
                    <a:pt x="179408" y="128746"/>
                  </a:cubicBezTo>
                  <a:cubicBezTo>
                    <a:pt x="191382" y="78020"/>
                    <a:pt x="172773" y="29437"/>
                    <a:pt x="133109" y="7849"/>
                  </a:cubicBezTo>
                  <a:cubicBezTo>
                    <a:pt x="123549" y="2647"/>
                    <a:pt x="113325" y="135"/>
                    <a:pt x="102948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 flipH="1" rot="-10084814">
              <a:off x="596230" y="1285131"/>
              <a:ext cx="174663" cy="745808"/>
            </a:xfrm>
            <a:custGeom>
              <a:rect b="b" l="l" r="r" t="t"/>
              <a:pathLst>
                <a:path extrusionOk="0" h="745808" w="174663">
                  <a:moveTo>
                    <a:pt x="49770" y="210163"/>
                  </a:moveTo>
                  <a:cubicBezTo>
                    <a:pt x="44402" y="196530"/>
                    <a:pt x="37006" y="182402"/>
                    <a:pt x="27465" y="167532"/>
                  </a:cubicBezTo>
                  <a:cubicBezTo>
                    <a:pt x="12775" y="144632"/>
                    <a:pt x="5690" y="114212"/>
                    <a:pt x="8020" y="84075"/>
                  </a:cubicBezTo>
                  <a:cubicBezTo>
                    <a:pt x="10216" y="55831"/>
                    <a:pt x="20152" y="30598"/>
                    <a:pt x="36166" y="12472"/>
                  </a:cubicBezTo>
                  <a:lnTo>
                    <a:pt x="134499" y="200278"/>
                  </a:lnTo>
                  <a:lnTo>
                    <a:pt x="51873" y="209024"/>
                  </a:lnTo>
                  <a:cubicBezTo>
                    <a:pt x="51070" y="209116"/>
                    <a:pt x="50350" y="209528"/>
                    <a:pt x="49770" y="210163"/>
                  </a:cubicBezTo>
                  <a:moveTo>
                    <a:pt x="2124" y="69367"/>
                  </a:moveTo>
                  <a:cubicBezTo>
                    <a:pt x="1390" y="73837"/>
                    <a:pt x="838" y="78395"/>
                    <a:pt x="476" y="83028"/>
                  </a:cubicBezTo>
                  <a:cubicBezTo>
                    <a:pt x="-2064" y="115937"/>
                    <a:pt x="5671" y="149151"/>
                    <a:pt x="21712" y="174156"/>
                  </a:cubicBezTo>
                  <a:cubicBezTo>
                    <a:pt x="37526" y="198803"/>
                    <a:pt x="47114" y="221057"/>
                    <a:pt x="51028" y="242183"/>
                  </a:cubicBezTo>
                  <a:cubicBezTo>
                    <a:pt x="66749" y="327067"/>
                    <a:pt x="79159" y="414310"/>
                    <a:pt x="90112" y="491278"/>
                  </a:cubicBezTo>
                  <a:cubicBezTo>
                    <a:pt x="113318" y="654421"/>
                    <a:pt x="126508" y="739820"/>
                    <a:pt x="149765" y="745538"/>
                  </a:cubicBezTo>
                  <a:cubicBezTo>
                    <a:pt x="157871" y="747529"/>
                    <a:pt x="165829" y="739733"/>
                    <a:pt x="174103" y="721705"/>
                  </a:cubicBezTo>
                  <a:cubicBezTo>
                    <a:pt x="175199" y="719329"/>
                    <a:pt x="174642" y="716187"/>
                    <a:pt x="172854" y="714717"/>
                  </a:cubicBezTo>
                  <a:cubicBezTo>
                    <a:pt x="171071" y="713247"/>
                    <a:pt x="168740" y="713996"/>
                    <a:pt x="167640" y="716388"/>
                  </a:cubicBezTo>
                  <a:cubicBezTo>
                    <a:pt x="163276" y="725904"/>
                    <a:pt x="156868" y="736955"/>
                    <a:pt x="151134" y="735545"/>
                  </a:cubicBezTo>
                  <a:cubicBezTo>
                    <a:pt x="131903" y="730814"/>
                    <a:pt x="115221" y="613536"/>
                    <a:pt x="97559" y="489374"/>
                  </a:cubicBezTo>
                  <a:cubicBezTo>
                    <a:pt x="86593" y="412276"/>
                    <a:pt x="74159" y="324891"/>
                    <a:pt x="58387" y="239736"/>
                  </a:cubicBezTo>
                  <a:cubicBezTo>
                    <a:pt x="57133" y="232949"/>
                    <a:pt x="55346" y="226086"/>
                    <a:pt x="53020" y="219099"/>
                  </a:cubicBezTo>
                  <a:lnTo>
                    <a:pt x="141714" y="209707"/>
                  </a:lnTo>
                  <a:cubicBezTo>
                    <a:pt x="143070" y="209561"/>
                    <a:pt x="144267" y="208454"/>
                    <a:pt x="144848" y="206805"/>
                  </a:cubicBezTo>
                  <a:cubicBezTo>
                    <a:pt x="145433" y="205139"/>
                    <a:pt x="145298" y="203213"/>
                    <a:pt x="144518" y="201721"/>
                  </a:cubicBezTo>
                  <a:lnTo>
                    <a:pt x="40047" y="2192"/>
                  </a:lnTo>
                  <a:cubicBezTo>
                    <a:pt x="39458" y="1063"/>
                    <a:pt x="38543" y="298"/>
                    <a:pt x="37522" y="92"/>
                  </a:cubicBezTo>
                  <a:cubicBezTo>
                    <a:pt x="36500" y="-120"/>
                    <a:pt x="35460" y="238"/>
                    <a:pt x="34638" y="1079"/>
                  </a:cubicBezTo>
                  <a:cubicBezTo>
                    <a:pt x="17905" y="18272"/>
                    <a:pt x="6595" y="42165"/>
                    <a:pt x="2124" y="69367"/>
                  </a:cubicBezTo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52" name="Google Shape;652;p33"/>
            <p:cNvGrpSpPr/>
            <p:nvPr/>
          </p:nvGrpSpPr>
          <p:grpSpPr>
            <a:xfrm>
              <a:off x="848714" y="1744781"/>
              <a:ext cx="272233" cy="280908"/>
              <a:chOff x="5823486" y="2691065"/>
              <a:chExt cx="272233" cy="280908"/>
            </a:xfrm>
          </p:grpSpPr>
          <p:sp>
            <p:nvSpPr>
              <p:cNvPr id="653" name="Google Shape;653;p33"/>
              <p:cNvSpPr/>
              <p:nvPr/>
            </p:nvSpPr>
            <p:spPr>
              <a:xfrm flipH="1" rot="-1084150">
                <a:off x="5853312" y="2718457"/>
                <a:ext cx="212581" cy="226125"/>
              </a:xfrm>
              <a:custGeom>
                <a:rect b="b" l="l" r="r" t="t"/>
                <a:pathLst>
                  <a:path extrusionOk="0" h="226125" w="212581">
                    <a:moveTo>
                      <a:pt x="146530" y="177065"/>
                    </a:moveTo>
                    <a:cubicBezTo>
                      <a:pt x="144835" y="175063"/>
                      <a:pt x="142894" y="171900"/>
                      <a:pt x="140981" y="169621"/>
                    </a:cubicBezTo>
                    <a:cubicBezTo>
                      <a:pt x="135581" y="163198"/>
                      <a:pt x="126811" y="155114"/>
                      <a:pt x="122363" y="148533"/>
                    </a:cubicBezTo>
                    <a:cubicBezTo>
                      <a:pt x="120246" y="145397"/>
                      <a:pt x="120989" y="144757"/>
                      <a:pt x="122637" y="141697"/>
                    </a:cubicBezTo>
                    <a:cubicBezTo>
                      <a:pt x="124986" y="137346"/>
                      <a:pt x="128287" y="133646"/>
                      <a:pt x="130535" y="129192"/>
                    </a:cubicBezTo>
                    <a:cubicBezTo>
                      <a:pt x="131514" y="128254"/>
                      <a:pt x="136543" y="131395"/>
                      <a:pt x="137722" y="132100"/>
                    </a:cubicBezTo>
                    <a:cubicBezTo>
                      <a:pt x="148897" y="138762"/>
                      <a:pt x="159980" y="147633"/>
                      <a:pt x="170464" y="155293"/>
                    </a:cubicBezTo>
                    <a:cubicBezTo>
                      <a:pt x="178998" y="161532"/>
                      <a:pt x="202691" y="177032"/>
                      <a:pt x="207533" y="185832"/>
                    </a:cubicBezTo>
                    <a:cubicBezTo>
                      <a:pt x="213634" y="196905"/>
                      <a:pt x="204938" y="212633"/>
                      <a:pt x="197314" y="219604"/>
                    </a:cubicBezTo>
                    <a:cubicBezTo>
                      <a:pt x="190461" y="225870"/>
                      <a:pt x="186018" y="219881"/>
                      <a:pt x="180725" y="214656"/>
                    </a:cubicBezTo>
                    <a:cubicBezTo>
                      <a:pt x="168904" y="202981"/>
                      <a:pt x="157482" y="190015"/>
                      <a:pt x="146530" y="177065"/>
                    </a:cubicBezTo>
                    <a:moveTo>
                      <a:pt x="101391" y="144605"/>
                    </a:moveTo>
                    <a:cubicBezTo>
                      <a:pt x="105388" y="137580"/>
                      <a:pt x="111587" y="130993"/>
                      <a:pt x="115454" y="124092"/>
                    </a:cubicBezTo>
                    <a:cubicBezTo>
                      <a:pt x="117465" y="120501"/>
                      <a:pt x="121077" y="108299"/>
                      <a:pt x="122799" y="106710"/>
                    </a:cubicBezTo>
                    <a:cubicBezTo>
                      <a:pt x="123714" y="105869"/>
                      <a:pt x="126198" y="107931"/>
                      <a:pt x="127011" y="108696"/>
                    </a:cubicBezTo>
                    <a:cubicBezTo>
                      <a:pt x="133125" y="114484"/>
                      <a:pt x="128835" y="125780"/>
                      <a:pt x="125502" y="132138"/>
                    </a:cubicBezTo>
                    <a:cubicBezTo>
                      <a:pt x="121550" y="139679"/>
                      <a:pt x="116350" y="148278"/>
                      <a:pt x="108188" y="149049"/>
                    </a:cubicBezTo>
                    <a:cubicBezTo>
                      <a:pt x="105244" y="149325"/>
                      <a:pt x="101502" y="148701"/>
                      <a:pt x="101391" y="144605"/>
                    </a:cubicBezTo>
                    <a:moveTo>
                      <a:pt x="38145" y="147931"/>
                    </a:moveTo>
                    <a:cubicBezTo>
                      <a:pt x="14108" y="132035"/>
                      <a:pt x="1665" y="107274"/>
                      <a:pt x="2849" y="74761"/>
                    </a:cubicBezTo>
                    <a:cubicBezTo>
                      <a:pt x="4929" y="17595"/>
                      <a:pt x="56670" y="-18250"/>
                      <a:pt x="97769" y="17557"/>
                    </a:cubicBezTo>
                    <a:cubicBezTo>
                      <a:pt x="131616" y="47043"/>
                      <a:pt x="131974" y="112059"/>
                      <a:pt x="97797" y="141611"/>
                    </a:cubicBezTo>
                    <a:cubicBezTo>
                      <a:pt x="80739" y="156356"/>
                      <a:pt x="56721" y="160214"/>
                      <a:pt x="38145" y="147931"/>
                    </a:cubicBezTo>
                    <a:moveTo>
                      <a:pt x="27972" y="145267"/>
                    </a:moveTo>
                    <a:cubicBezTo>
                      <a:pt x="41808" y="157837"/>
                      <a:pt x="62218" y="162123"/>
                      <a:pt x="78965" y="156340"/>
                    </a:cubicBezTo>
                    <a:cubicBezTo>
                      <a:pt x="84653" y="154376"/>
                      <a:pt x="88358" y="151712"/>
                      <a:pt x="93512" y="149168"/>
                    </a:cubicBezTo>
                    <a:cubicBezTo>
                      <a:pt x="99102" y="146417"/>
                      <a:pt x="98953" y="150003"/>
                      <a:pt x="103536" y="151870"/>
                    </a:cubicBezTo>
                    <a:cubicBezTo>
                      <a:pt x="106322" y="153009"/>
                      <a:pt x="108114" y="153139"/>
                      <a:pt x="110946" y="152282"/>
                    </a:cubicBezTo>
                    <a:cubicBezTo>
                      <a:pt x="115751" y="150839"/>
                      <a:pt x="117195" y="147253"/>
                      <a:pt x="122270" y="152125"/>
                    </a:cubicBezTo>
                    <a:cubicBezTo>
                      <a:pt x="129035" y="158624"/>
                      <a:pt x="135154" y="168574"/>
                      <a:pt x="141190" y="175838"/>
                    </a:cubicBezTo>
                    <a:cubicBezTo>
                      <a:pt x="151372" y="188083"/>
                      <a:pt x="161912" y="199742"/>
                      <a:pt x="172841" y="211086"/>
                    </a:cubicBezTo>
                    <a:cubicBezTo>
                      <a:pt x="176616" y="215003"/>
                      <a:pt x="180432" y="219881"/>
                      <a:pt x="184815" y="223358"/>
                    </a:cubicBezTo>
                    <a:cubicBezTo>
                      <a:pt x="195257" y="231654"/>
                      <a:pt x="203043" y="220179"/>
                      <a:pt x="208113" y="210468"/>
                    </a:cubicBezTo>
                    <a:cubicBezTo>
                      <a:pt x="218486" y="190617"/>
                      <a:pt x="209562" y="179880"/>
                      <a:pt x="195383" y="168970"/>
                    </a:cubicBezTo>
                    <a:cubicBezTo>
                      <a:pt x="176486" y="154441"/>
                      <a:pt x="156173" y="142565"/>
                      <a:pt x="137002" y="128324"/>
                    </a:cubicBezTo>
                    <a:cubicBezTo>
                      <a:pt x="135781" y="127418"/>
                      <a:pt x="134518" y="126729"/>
                      <a:pt x="133576" y="125378"/>
                    </a:cubicBezTo>
                    <a:cubicBezTo>
                      <a:pt x="131166" y="121939"/>
                      <a:pt x="132940" y="118569"/>
                      <a:pt x="132782" y="114609"/>
                    </a:cubicBezTo>
                    <a:cubicBezTo>
                      <a:pt x="132471" y="106818"/>
                      <a:pt x="127517" y="105278"/>
                      <a:pt x="124471" y="99614"/>
                    </a:cubicBezTo>
                    <a:cubicBezTo>
                      <a:pt x="124545" y="94009"/>
                      <a:pt x="125641" y="88552"/>
                      <a:pt x="125822" y="82953"/>
                    </a:cubicBezTo>
                    <a:cubicBezTo>
                      <a:pt x="126737" y="54611"/>
                      <a:pt x="113839" y="22108"/>
                      <a:pt x="91557" y="9229"/>
                    </a:cubicBezTo>
                    <a:cubicBezTo>
                      <a:pt x="16197" y="-34336"/>
                      <a:pt x="-34095" y="88899"/>
                      <a:pt x="27972" y="14526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4" name="Google Shape;654;p33"/>
              <p:cNvSpPr/>
              <p:nvPr/>
            </p:nvSpPr>
            <p:spPr>
              <a:xfrm flipH="1" rot="-1084150">
                <a:off x="5931557" y="2707561"/>
                <a:ext cx="120524" cy="152036"/>
              </a:xfrm>
              <a:custGeom>
                <a:rect b="b" l="l" r="r" t="t"/>
                <a:pathLst>
                  <a:path extrusionOk="0" h="152036" w="120524">
                    <a:moveTo>
                      <a:pt x="24735" y="114290"/>
                    </a:moveTo>
                    <a:cubicBezTo>
                      <a:pt x="-3508" y="70172"/>
                      <a:pt x="28594" y="1711"/>
                      <a:pt x="75752" y="23949"/>
                    </a:cubicBezTo>
                    <a:cubicBezTo>
                      <a:pt x="110277" y="40235"/>
                      <a:pt x="114883" y="100608"/>
                      <a:pt x="85386" y="125564"/>
                    </a:cubicBezTo>
                    <a:cubicBezTo>
                      <a:pt x="66935" y="141183"/>
                      <a:pt x="38381" y="135601"/>
                      <a:pt x="24735" y="114290"/>
                    </a:cubicBezTo>
                    <a:moveTo>
                      <a:pt x="35400" y="144785"/>
                    </a:moveTo>
                    <a:cubicBezTo>
                      <a:pt x="53972" y="157068"/>
                      <a:pt x="77990" y="153211"/>
                      <a:pt x="95048" y="138465"/>
                    </a:cubicBezTo>
                    <a:cubicBezTo>
                      <a:pt x="129229" y="108914"/>
                      <a:pt x="128872" y="43897"/>
                      <a:pt x="95025" y="14411"/>
                    </a:cubicBezTo>
                    <a:cubicBezTo>
                      <a:pt x="53926" y="-21396"/>
                      <a:pt x="2185" y="14449"/>
                      <a:pt x="100" y="71615"/>
                    </a:cubicBezTo>
                    <a:cubicBezTo>
                      <a:pt x="-1084" y="104129"/>
                      <a:pt x="11359" y="128889"/>
                      <a:pt x="35400" y="1447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33"/>
              <p:cNvSpPr/>
              <p:nvPr/>
            </p:nvSpPr>
            <p:spPr>
              <a:xfrm flipH="1" rot="-1084150">
                <a:off x="5875938" y="2865647"/>
                <a:ext cx="88529" cy="93269"/>
              </a:xfrm>
              <a:custGeom>
                <a:rect b="b" l="l" r="r" t="t"/>
                <a:pathLst>
                  <a:path extrusionOk="0" h="93269" w="88529">
                    <a:moveTo>
                      <a:pt x="78944" y="70509"/>
                    </a:moveTo>
                    <a:lnTo>
                      <a:pt x="81298" y="64964"/>
                    </a:lnTo>
                    <a:lnTo>
                      <a:pt x="82793" y="65317"/>
                    </a:lnTo>
                    <a:cubicBezTo>
                      <a:pt x="82844" y="68588"/>
                      <a:pt x="82384" y="71599"/>
                      <a:pt x="78944" y="70509"/>
                    </a:cubicBezTo>
                    <a:moveTo>
                      <a:pt x="50106" y="35451"/>
                    </a:moveTo>
                    <a:cubicBezTo>
                      <a:pt x="49800" y="34751"/>
                      <a:pt x="49828" y="33904"/>
                      <a:pt x="50013" y="33167"/>
                    </a:cubicBezTo>
                    <a:cubicBezTo>
                      <a:pt x="50589" y="33172"/>
                      <a:pt x="50961" y="33101"/>
                      <a:pt x="51518" y="33400"/>
                    </a:cubicBezTo>
                    <a:cubicBezTo>
                      <a:pt x="54420" y="34946"/>
                      <a:pt x="59620" y="40588"/>
                      <a:pt x="62907" y="43013"/>
                    </a:cubicBezTo>
                    <a:cubicBezTo>
                      <a:pt x="67118" y="46117"/>
                      <a:pt x="77203" y="50972"/>
                      <a:pt x="79389" y="55502"/>
                    </a:cubicBezTo>
                    <a:cubicBezTo>
                      <a:pt x="79872" y="56501"/>
                      <a:pt x="80453" y="57803"/>
                      <a:pt x="79900" y="58942"/>
                    </a:cubicBezTo>
                    <a:cubicBezTo>
                      <a:pt x="78907" y="60998"/>
                      <a:pt x="76836" y="56712"/>
                      <a:pt x="76130" y="55947"/>
                    </a:cubicBezTo>
                    <a:cubicBezTo>
                      <a:pt x="72499" y="52030"/>
                      <a:pt x="65321" y="47994"/>
                      <a:pt x="60855" y="44527"/>
                    </a:cubicBezTo>
                    <a:cubicBezTo>
                      <a:pt x="59193" y="43236"/>
                      <a:pt x="50622" y="36617"/>
                      <a:pt x="50106" y="35451"/>
                    </a:cubicBezTo>
                    <a:moveTo>
                      <a:pt x="25503" y="48129"/>
                    </a:moveTo>
                    <a:cubicBezTo>
                      <a:pt x="36456" y="61079"/>
                      <a:pt x="47878" y="74051"/>
                      <a:pt x="59699" y="85726"/>
                    </a:cubicBezTo>
                    <a:cubicBezTo>
                      <a:pt x="64987" y="90951"/>
                      <a:pt x="69430" y="96935"/>
                      <a:pt x="76283" y="90669"/>
                    </a:cubicBezTo>
                    <a:cubicBezTo>
                      <a:pt x="83912" y="83697"/>
                      <a:pt x="92608" y="67970"/>
                      <a:pt x="86507" y="56897"/>
                    </a:cubicBezTo>
                    <a:cubicBezTo>
                      <a:pt x="81664" y="48102"/>
                      <a:pt x="57971" y="32602"/>
                      <a:pt x="49433" y="26363"/>
                    </a:cubicBezTo>
                    <a:cubicBezTo>
                      <a:pt x="38949" y="18703"/>
                      <a:pt x="27871" y="9827"/>
                      <a:pt x="16696" y="3165"/>
                    </a:cubicBezTo>
                    <a:cubicBezTo>
                      <a:pt x="15512" y="2465"/>
                      <a:pt x="10488" y="-682"/>
                      <a:pt x="9508" y="257"/>
                    </a:cubicBezTo>
                    <a:cubicBezTo>
                      <a:pt x="7261" y="4711"/>
                      <a:pt x="3955" y="8417"/>
                      <a:pt x="1611" y="12762"/>
                    </a:cubicBezTo>
                    <a:cubicBezTo>
                      <a:pt x="-42" y="15822"/>
                      <a:pt x="-785" y="16462"/>
                      <a:pt x="1337" y="19603"/>
                    </a:cubicBezTo>
                    <a:cubicBezTo>
                      <a:pt x="5780" y="26179"/>
                      <a:pt x="14551" y="34262"/>
                      <a:pt x="19955" y="40686"/>
                    </a:cubicBezTo>
                    <a:cubicBezTo>
                      <a:pt x="21868" y="42970"/>
                      <a:pt x="23809" y="46127"/>
                      <a:pt x="25503" y="48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" name="Google Shape;656;p33"/>
              <p:cNvSpPr/>
              <p:nvPr/>
            </p:nvSpPr>
            <p:spPr>
              <a:xfrm flipH="1" rot="-1084150">
                <a:off x="5940205" y="2827576"/>
                <a:ext cx="28708" cy="42593"/>
              </a:xfrm>
              <a:custGeom>
                <a:rect b="b" l="l" r="r" t="t"/>
                <a:pathLst>
                  <a:path extrusionOk="0" h="42593" w="28708">
                    <a:moveTo>
                      <a:pt x="25" y="38172"/>
                    </a:moveTo>
                    <a:cubicBezTo>
                      <a:pt x="136" y="42268"/>
                      <a:pt x="3874" y="42892"/>
                      <a:pt x="6822" y="42616"/>
                    </a:cubicBezTo>
                    <a:cubicBezTo>
                      <a:pt x="14980" y="41845"/>
                      <a:pt x="20184" y="33246"/>
                      <a:pt x="24136" y="25705"/>
                    </a:cubicBezTo>
                    <a:cubicBezTo>
                      <a:pt x="27469" y="19347"/>
                      <a:pt x="31759" y="8051"/>
                      <a:pt x="25640" y="2263"/>
                    </a:cubicBezTo>
                    <a:cubicBezTo>
                      <a:pt x="24827" y="1498"/>
                      <a:pt x="22343" y="-564"/>
                      <a:pt x="21429" y="277"/>
                    </a:cubicBezTo>
                    <a:cubicBezTo>
                      <a:pt x="19706" y="1867"/>
                      <a:pt x="16099" y="14068"/>
                      <a:pt x="14088" y="17659"/>
                    </a:cubicBezTo>
                    <a:cubicBezTo>
                      <a:pt x="10221" y="24560"/>
                      <a:pt x="4022" y="31147"/>
                      <a:pt x="25" y="381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" name="Google Shape;657;p33"/>
              <p:cNvSpPr/>
              <p:nvPr/>
            </p:nvSpPr>
            <p:spPr>
              <a:xfrm rot="9715850">
                <a:off x="5950045" y="2729747"/>
                <a:ext cx="85561" cy="108408"/>
              </a:xfrm>
              <a:custGeom>
                <a:rect b="b" l="l" r="r" t="t"/>
                <a:pathLst>
                  <a:path extrusionOk="0" h="108408" w="85561">
                    <a:moveTo>
                      <a:pt x="18979" y="14850"/>
                    </a:moveTo>
                    <a:cubicBezTo>
                      <a:pt x="1985" y="35846"/>
                      <a:pt x="257" y="69288"/>
                      <a:pt x="17565" y="90964"/>
                    </a:cubicBezTo>
                    <a:lnTo>
                      <a:pt x="17565" y="90964"/>
                    </a:lnTo>
                    <a:cubicBezTo>
                      <a:pt x="26846" y="102602"/>
                      <a:pt x="38016" y="109772"/>
                      <a:pt x="52175" y="107566"/>
                    </a:cubicBezTo>
                    <a:lnTo>
                      <a:pt x="52175" y="107566"/>
                    </a:lnTo>
                    <a:cubicBezTo>
                      <a:pt x="98117" y="100322"/>
                      <a:pt x="105984" y="18399"/>
                      <a:pt x="60833" y="1650"/>
                    </a:cubicBezTo>
                    <a:lnTo>
                      <a:pt x="60833" y="1650"/>
                    </a:lnTo>
                    <a:cubicBezTo>
                      <a:pt x="57053" y="235"/>
                      <a:pt x="53120" y="-445"/>
                      <a:pt x="49187" y="-445"/>
                    </a:cubicBezTo>
                    <a:lnTo>
                      <a:pt x="49187" y="-445"/>
                    </a:lnTo>
                    <a:cubicBezTo>
                      <a:pt x="37855" y="-445"/>
                      <a:pt x="26684" y="5107"/>
                      <a:pt x="18979" y="148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8" name="Google Shape;658;p33"/>
              <p:cNvSpPr/>
              <p:nvPr/>
            </p:nvSpPr>
            <p:spPr>
              <a:xfrm flipH="1" rot="-1084150">
                <a:off x="5950011" y="2729760"/>
                <a:ext cx="85538" cy="108412"/>
              </a:xfrm>
              <a:custGeom>
                <a:rect b="b" l="l" r="r" t="t"/>
                <a:pathLst>
                  <a:path extrusionOk="0" h="108412" w="85538">
                    <a:moveTo>
                      <a:pt x="13562" y="93197"/>
                    </a:moveTo>
                    <a:cubicBezTo>
                      <a:pt x="-3306" y="72207"/>
                      <a:pt x="-5131" y="38765"/>
                      <a:pt x="12169" y="17070"/>
                    </a:cubicBezTo>
                    <a:cubicBezTo>
                      <a:pt x="21441" y="5443"/>
                      <a:pt x="32686" y="-1734"/>
                      <a:pt x="46745" y="479"/>
                    </a:cubicBezTo>
                    <a:cubicBezTo>
                      <a:pt x="92724" y="7727"/>
                      <a:pt x="100608" y="89649"/>
                      <a:pt x="55497" y="106396"/>
                    </a:cubicBezTo>
                    <a:cubicBezTo>
                      <a:pt x="40755" y="111871"/>
                      <a:pt x="24110" y="106326"/>
                      <a:pt x="13562" y="93197"/>
                    </a:cubicBezTo>
                    <a:close/>
                  </a:path>
                </a:pathLst>
              </a:custGeom>
              <a:noFill/>
              <a:ln cap="flat" cmpd="sng" w="157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9" name="Google Shape;659;p33"/>
            <p:cNvSpPr/>
            <p:nvPr/>
          </p:nvSpPr>
          <p:spPr>
            <a:xfrm flipH="1" rot="10800000">
              <a:off x="797875" y="1979250"/>
              <a:ext cx="237899" cy="140862"/>
            </a:xfrm>
            <a:custGeom>
              <a:rect b="b" l="l" r="r" t="t"/>
              <a:pathLst>
                <a:path extrusionOk="0" h="140862" w="237899">
                  <a:moveTo>
                    <a:pt x="-2" y="140960"/>
                  </a:moveTo>
                  <a:lnTo>
                    <a:pt x="237898" y="140960"/>
                  </a:lnTo>
                  <a:cubicBezTo>
                    <a:pt x="228227" y="111446"/>
                    <a:pt x="199817" y="33024"/>
                    <a:pt x="152356" y="7770"/>
                  </a:cubicBezTo>
                  <a:cubicBezTo>
                    <a:pt x="66968" y="-37662"/>
                    <a:pt x="2830" y="133163"/>
                    <a:pt x="-2" y="140960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0" name="Google Shape;660;p33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3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34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7" name="Google Shape;66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4672" y="847725"/>
            <a:ext cx="2697399" cy="3819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34"/>
          <p:cNvPicPr preferRelativeResize="0"/>
          <p:nvPr/>
        </p:nvPicPr>
        <p:blipFill rotWithShape="1">
          <a:blip r:embed="rId4">
            <a:alphaModFix/>
          </a:blip>
          <a:srcRect b="10443" l="0" r="0" t="10491"/>
          <a:stretch/>
        </p:blipFill>
        <p:spPr>
          <a:xfrm>
            <a:off x="5901707" y="847725"/>
            <a:ext cx="2717014" cy="3819525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34"/>
          <p:cNvSpPr/>
          <p:nvPr/>
        </p:nvSpPr>
        <p:spPr>
          <a:xfrm>
            <a:off x="2824800" y="4556022"/>
            <a:ext cx="2999100" cy="3616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National Online Safety</a:t>
            </a:r>
            <a:endParaRPr b="0" i="0" sz="10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34"/>
          <p:cNvSpPr/>
          <p:nvPr/>
        </p:nvSpPr>
        <p:spPr>
          <a:xfrm>
            <a:off x="5817550" y="4562372"/>
            <a:ext cx="2999100" cy="3616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National Online Safety</a:t>
            </a:r>
            <a:endParaRPr b="0" i="0" sz="10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p34"/>
          <p:cNvSpPr txBox="1"/>
          <p:nvPr/>
        </p:nvSpPr>
        <p:spPr>
          <a:xfrm>
            <a:off x="539749" y="1481176"/>
            <a:ext cx="1975147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1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1" i="0" sz="14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1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Estructura.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Colors. Preguntes.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Disseny.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Adaptat al públic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Objectiu.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34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p3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5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5"/>
          <p:cNvSpPr txBox="1"/>
          <p:nvPr>
            <p:ph idx="4294967295" type="body"/>
          </p:nvPr>
        </p:nvSpPr>
        <p:spPr>
          <a:xfrm>
            <a:off x="539749" y="1481176"/>
            <a:ext cx="2176994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II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Estructura de dues postures diferenciades. Aneu amb compte amb el text, diferents estils.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Públic objectiu.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Logo i encapçalament.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5"/>
          <p:cNvSpPr/>
          <p:nvPr/>
        </p:nvSpPr>
        <p:spPr>
          <a:xfrm>
            <a:off x="2914650" y="4551363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Jesús Antonio Francisco Ramírez</a:t>
            </a:r>
            <a:endParaRPr b="0" i="0" sz="1000" u="sng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1" name="Google Shape;681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0992" y="869931"/>
            <a:ext cx="2635008" cy="3730846"/>
          </a:xfrm>
          <a:prstGeom prst="rect">
            <a:avLst/>
          </a:prstGeom>
          <a:noFill/>
          <a:ln>
            <a:noFill/>
          </a:ln>
        </p:spPr>
      </p:pic>
      <p:sp>
        <p:nvSpPr>
          <p:cNvPr id="682" name="Google Shape;682;p35"/>
          <p:cNvSpPr/>
          <p:nvPr/>
        </p:nvSpPr>
        <p:spPr>
          <a:xfrm>
            <a:off x="5921637" y="4551363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Ministerio</a:t>
            </a:r>
            <a:endParaRPr b="0" i="0" sz="1000" u="sng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3" name="Google Shape;683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05450" y="1036486"/>
            <a:ext cx="2673207" cy="3564290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35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3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36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36"/>
          <p:cNvSpPr txBox="1"/>
          <p:nvPr>
            <p:ph idx="4294967295" type="body"/>
          </p:nvPr>
        </p:nvSpPr>
        <p:spPr>
          <a:xfrm>
            <a:off x="539749" y="1481176"/>
            <a:ext cx="2230608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III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Estructura per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preguntes. Dues postures diferenciades.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Menys text, gràfica...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Bàsic, però eficaç.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Encapçalament i peu.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36"/>
          <p:cNvSpPr/>
          <p:nvPr/>
        </p:nvSpPr>
        <p:spPr>
          <a:xfrm>
            <a:off x="5921637" y="4551363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Ministerio</a:t>
            </a:r>
            <a:endParaRPr b="0" i="0" sz="1000" u="sng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3" name="Google Shape;69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22364" y="866776"/>
            <a:ext cx="2499582" cy="3749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40262" y="879475"/>
            <a:ext cx="2595738" cy="3749393"/>
          </a:xfrm>
          <a:prstGeom prst="rect">
            <a:avLst/>
          </a:prstGeom>
          <a:noFill/>
          <a:ln>
            <a:noFill/>
          </a:ln>
        </p:spPr>
      </p:pic>
      <p:sp>
        <p:nvSpPr>
          <p:cNvPr id="695" name="Google Shape;695;p36"/>
          <p:cNvSpPr/>
          <p:nvPr/>
        </p:nvSpPr>
        <p:spPr>
          <a:xfrm>
            <a:off x="3109076" y="4529468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Ministerio</a:t>
            </a:r>
            <a:endParaRPr b="0" i="0" sz="1000" u="sng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36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3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7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37"/>
          <p:cNvSpPr txBox="1"/>
          <p:nvPr>
            <p:ph idx="4294967295" type="body"/>
          </p:nvPr>
        </p:nvSpPr>
        <p:spPr>
          <a:xfrm>
            <a:off x="539749" y="1481176"/>
            <a:ext cx="2230608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IV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Anunci informatiu, no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explica.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4" name="Google Shape;70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3658" y="861328"/>
            <a:ext cx="2610772" cy="369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15334" y="861328"/>
            <a:ext cx="2608971" cy="3690035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37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3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8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38"/>
          <p:cNvSpPr txBox="1"/>
          <p:nvPr>
            <p:ph idx="4294967295" type="body"/>
          </p:nvPr>
        </p:nvSpPr>
        <p:spPr>
          <a:xfrm>
            <a:off x="539749" y="1481176"/>
            <a:ext cx="2230608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V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 tracta d'un pòster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acadèmic. No és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divulgatiu.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4" name="Google Shape;714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90035" y="869810"/>
            <a:ext cx="2658955" cy="3764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83871" y="869810"/>
            <a:ext cx="2652129" cy="3746279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38"/>
          <p:cNvSpPr/>
          <p:nvPr/>
        </p:nvSpPr>
        <p:spPr>
          <a:xfrm>
            <a:off x="3031289" y="4536812"/>
            <a:ext cx="3293700" cy="3385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 power point https://www.behance.net/</a:t>
            </a:r>
            <a:endParaRPr b="0" i="0" sz="1000" u="sng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38"/>
          <p:cNvSpPr/>
          <p:nvPr/>
        </p:nvSpPr>
        <p:spPr>
          <a:xfrm>
            <a:off x="5894587" y="4536812"/>
            <a:ext cx="2176263" cy="3385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0000" spcFirstLastPara="1" rIns="90000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s-ES" sz="10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Congreso articulando el deporte</a:t>
            </a:r>
            <a:endParaRPr b="0" i="0" sz="1000" u="sng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p38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3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9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39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Les diapositives següents proposen la tasca de fer el pòster de divulgació científica per a donar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a conéixer al públic en general, els seus iguals en aquest cas, els resultats de la seua investigació.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726" name="Google Shape;726;p3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b="0" i="1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Salvant el meu territori...</a:t>
            </a: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Crea el teu pòster divulgatiu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Google Shape;727;p39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p3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4"/>
          <p:cNvSpPr txBox="1"/>
          <p:nvPr/>
        </p:nvSpPr>
        <p:spPr>
          <a:xfrm>
            <a:off x="539750" y="903892"/>
            <a:ext cx="8096250" cy="52140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Sumari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4"/>
          <p:cNvSpPr txBox="1"/>
          <p:nvPr/>
        </p:nvSpPr>
        <p:spPr>
          <a:xfrm>
            <a:off x="2273301" y="1467461"/>
            <a:ext cx="4698900" cy="30469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12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1.1. Tipus de comunicació de la ciència.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1.2. Beneficis de la divulgació científica.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1.3. Divulgadors i divulgadores.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1.4. Característiques d'una comunicació eficaç i atractiva.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b="0" i="0" sz="12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2.1. Elaboració de guió o esborrany amb el contingut bàsic.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2.2. Eines per a dissenyar pòsters divulgatius: Canva.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2.3. Direccions formals: colors, espai i tipografies,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2.4. Ús d'imatges i gràfiques.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2.5. Anàlisi d'exemples.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3.1 Dissenya i desenvolupa el teu pòster divulgatiu.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360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4"/>
          <p:cNvSpPr txBox="1"/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4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40"/>
          <p:cNvSpPr/>
          <p:nvPr/>
        </p:nvSpPr>
        <p:spPr>
          <a:xfrm flipH="1" rot="10800000">
            <a:off x="1753497" y="3934534"/>
            <a:ext cx="2565401" cy="521699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40"/>
          <p:cNvSpPr/>
          <p:nvPr/>
        </p:nvSpPr>
        <p:spPr>
          <a:xfrm rot="-4894804">
            <a:off x="459376" y="1316059"/>
            <a:ext cx="1854305" cy="1898062"/>
          </a:xfrm>
          <a:prstGeom prst="wedgeEllipseCallout">
            <a:avLst>
              <a:gd fmla="val -16817" name="adj1"/>
              <a:gd fmla="val 56998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40"/>
          <p:cNvSpPr/>
          <p:nvPr/>
        </p:nvSpPr>
        <p:spPr>
          <a:xfrm rot="-5168739">
            <a:off x="3530438" y="1518295"/>
            <a:ext cx="1981646" cy="2188411"/>
          </a:xfrm>
          <a:prstGeom prst="wedgeEllipseCallout">
            <a:avLst>
              <a:gd fmla="val -15546" name="adj1"/>
              <a:gd fmla="val -59401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7" name="Google Shape;737;p40"/>
          <p:cNvSpPr txBox="1"/>
          <p:nvPr/>
        </p:nvSpPr>
        <p:spPr>
          <a:xfrm>
            <a:off x="573551" y="1455738"/>
            <a:ext cx="1627065" cy="141416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Arriba el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moment d'aplicar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tots aquestos coneixements i consells per a crear el vostre propi pòster.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40"/>
          <p:cNvSpPr txBox="1"/>
          <p:nvPr/>
        </p:nvSpPr>
        <p:spPr>
          <a:xfrm>
            <a:off x="3616466" y="1814192"/>
            <a:ext cx="1823105" cy="165425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Penseu en el canal, lloc, plataforma en la qual es difondrà el pòster... i adapteu tant el contingut com el disseny al vostre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públic.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40"/>
          <p:cNvSpPr/>
          <p:nvPr/>
        </p:nvSpPr>
        <p:spPr>
          <a:xfrm flipH="1" rot="10800000">
            <a:off x="5339122" y="3593134"/>
            <a:ext cx="2651106" cy="887236"/>
          </a:xfrm>
          <a:custGeom>
            <a:rect b="b" l="l" r="r" t="t"/>
            <a:pathLst>
              <a:path extrusionOk="0" h="1443525" w="7760380">
                <a:moveTo>
                  <a:pt x="4013809" y="5806"/>
                </a:moveTo>
                <a:cubicBezTo>
                  <a:pt x="3085494" y="-24674"/>
                  <a:pt x="1001844" y="69168"/>
                  <a:pt x="485009" y="186450"/>
                </a:cubicBezTo>
                <a:cubicBezTo>
                  <a:pt x="-31826" y="303732"/>
                  <a:pt x="-345689" y="464734"/>
                  <a:pt x="657316" y="674216"/>
                </a:cubicBezTo>
                <a:cubicBezTo>
                  <a:pt x="1660321" y="883698"/>
                  <a:pt x="5383893" y="1455268"/>
                  <a:pt x="6503039" y="1443341"/>
                </a:cubicBezTo>
                <a:cubicBezTo>
                  <a:pt x="7422740" y="1396959"/>
                  <a:pt x="7591290" y="1262361"/>
                  <a:pt x="7705433" y="1070129"/>
                </a:cubicBezTo>
                <a:cubicBezTo>
                  <a:pt x="7819576" y="877897"/>
                  <a:pt x="7803167" y="467334"/>
                  <a:pt x="7187896" y="289947"/>
                </a:cubicBezTo>
                <a:cubicBezTo>
                  <a:pt x="6572625" y="112560"/>
                  <a:pt x="4942124" y="36286"/>
                  <a:pt x="4013809" y="580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40"/>
          <p:cNvSpPr/>
          <p:nvPr/>
        </p:nvSpPr>
        <p:spPr>
          <a:xfrm rot="-5168739">
            <a:off x="6563615" y="968638"/>
            <a:ext cx="1606283" cy="2086404"/>
          </a:xfrm>
          <a:prstGeom prst="wedgeEllipseCallout">
            <a:avLst>
              <a:gd fmla="val -63096" name="adj1"/>
              <a:gd fmla="val -10268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40"/>
          <p:cNvSpPr txBox="1"/>
          <p:nvPr/>
        </p:nvSpPr>
        <p:spPr>
          <a:xfrm>
            <a:off x="6458118" y="1341015"/>
            <a:ext cx="1839192" cy="10350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Endavant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amb el nostre esbós. Necessitem...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-Din A-3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-Llapis i esborrador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4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b="0" i="1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territori...</a:t>
            </a: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Crea el teu pòster divulgatiu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3" name="Google Shape;743;p40"/>
          <p:cNvGrpSpPr/>
          <p:nvPr/>
        </p:nvGrpSpPr>
        <p:grpSpPr>
          <a:xfrm>
            <a:off x="6371725" y="2749449"/>
            <a:ext cx="736858" cy="1532594"/>
            <a:chOff x="3077675" y="861691"/>
            <a:chExt cx="736858" cy="1532594"/>
          </a:xfrm>
        </p:grpSpPr>
        <p:sp>
          <p:nvSpPr>
            <p:cNvPr id="744" name="Google Shape;744;p40"/>
            <p:cNvSpPr/>
            <p:nvPr/>
          </p:nvSpPr>
          <p:spPr>
            <a:xfrm flipH="1" rot="10800000">
              <a:off x="3389009" y="925830"/>
              <a:ext cx="228326" cy="157295"/>
            </a:xfrm>
            <a:custGeom>
              <a:rect b="b" l="l" r="r" t="t"/>
              <a:pathLst>
                <a:path extrusionOk="0" h="157295" w="228326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40"/>
            <p:cNvSpPr/>
            <p:nvPr/>
          </p:nvSpPr>
          <p:spPr>
            <a:xfrm flipH="1" rot="10800000">
              <a:off x="3077675" y="861691"/>
              <a:ext cx="736858" cy="1532594"/>
            </a:xfrm>
            <a:custGeom>
              <a:rect b="b" l="l" r="r" t="t"/>
              <a:pathLst>
                <a:path extrusionOk="0" h="1532594" w="736858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40"/>
            <p:cNvSpPr/>
            <p:nvPr/>
          </p:nvSpPr>
          <p:spPr>
            <a:xfrm flipH="1" rot="10800000">
              <a:off x="3304810" y="1790897"/>
              <a:ext cx="276251" cy="330827"/>
            </a:xfrm>
            <a:custGeom>
              <a:rect b="b" l="l" r="r" t="t"/>
              <a:pathLst>
                <a:path extrusionOk="0" h="330827" w="276251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40"/>
            <p:cNvSpPr/>
            <p:nvPr/>
          </p:nvSpPr>
          <p:spPr>
            <a:xfrm flipH="1" rot="10800000">
              <a:off x="3336511" y="1856135"/>
              <a:ext cx="206004" cy="196796"/>
            </a:xfrm>
            <a:custGeom>
              <a:rect b="b" l="l" r="r" t="t"/>
              <a:pathLst>
                <a:path extrusionOk="0" h="196796" w="206004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40"/>
            <p:cNvSpPr/>
            <p:nvPr/>
          </p:nvSpPr>
          <p:spPr>
            <a:xfrm flipH="1" rot="10800000">
              <a:off x="3226587" y="2206877"/>
              <a:ext cx="14152" cy="28115"/>
            </a:xfrm>
            <a:custGeom>
              <a:rect b="b" l="l" r="r" t="t"/>
              <a:pathLst>
                <a:path extrusionOk="0" h="28115" w="14152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FFDE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0"/>
            <p:cNvSpPr/>
            <p:nvPr/>
          </p:nvSpPr>
          <p:spPr>
            <a:xfrm flipH="1" rot="10800000">
              <a:off x="3209801" y="2131814"/>
              <a:ext cx="95792" cy="85169"/>
            </a:xfrm>
            <a:custGeom>
              <a:rect b="b" l="l" r="r" t="t"/>
              <a:pathLst>
                <a:path extrusionOk="0" h="85169" w="95792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cap="rnd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40"/>
            <p:cNvSpPr/>
            <p:nvPr/>
          </p:nvSpPr>
          <p:spPr>
            <a:xfrm flipH="1" rot="10800000">
              <a:off x="3526467" y="1319676"/>
              <a:ext cx="63218" cy="66240"/>
            </a:xfrm>
            <a:custGeom>
              <a:rect b="b" l="l" r="r" t="t"/>
              <a:pathLst>
                <a:path extrusionOk="0" h="66240" w="63218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40"/>
            <p:cNvSpPr/>
            <p:nvPr/>
          </p:nvSpPr>
          <p:spPr>
            <a:xfrm flipH="1" rot="10800000">
              <a:off x="3377893" y="1303544"/>
              <a:ext cx="46927" cy="77901"/>
            </a:xfrm>
            <a:custGeom>
              <a:rect b="b" l="l" r="r" t="t"/>
              <a:pathLst>
                <a:path extrusionOk="0" h="77901" w="46927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40"/>
            <p:cNvSpPr/>
            <p:nvPr/>
          </p:nvSpPr>
          <p:spPr>
            <a:xfrm flipH="1" rot="10800000">
              <a:off x="3561999" y="1763077"/>
              <a:ext cx="91606" cy="160457"/>
            </a:xfrm>
            <a:custGeom>
              <a:rect b="b" l="l" r="r" t="t"/>
              <a:pathLst>
                <a:path extrusionOk="0" h="160457" w="91606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40"/>
            <p:cNvSpPr/>
            <p:nvPr/>
          </p:nvSpPr>
          <p:spPr>
            <a:xfrm flipH="1" rot="10800000">
              <a:off x="3652756" y="1919882"/>
              <a:ext cx="44540" cy="190683"/>
            </a:xfrm>
            <a:custGeom>
              <a:rect b="b" l="l" r="r" t="t"/>
              <a:pathLst>
                <a:path extrusionOk="0" h="190683" w="4454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40"/>
            <p:cNvSpPr/>
            <p:nvPr/>
          </p:nvSpPr>
          <p:spPr>
            <a:xfrm flipH="1" rot="10800000">
              <a:off x="3663550" y="2110381"/>
              <a:ext cx="72032" cy="96688"/>
            </a:xfrm>
            <a:custGeom>
              <a:rect b="b" l="l" r="r" t="t"/>
              <a:pathLst>
                <a:path extrusionOk="0" h="96688" w="72032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cap="rnd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40"/>
            <p:cNvSpPr/>
            <p:nvPr/>
          </p:nvSpPr>
          <p:spPr>
            <a:xfrm flipH="1" rot="10800000">
              <a:off x="3216177" y="1767997"/>
              <a:ext cx="116129" cy="220248"/>
            </a:xfrm>
            <a:custGeom>
              <a:rect b="b" l="l" r="r" t="t"/>
              <a:pathLst>
                <a:path extrusionOk="0" h="220248" w="116129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" name="Google Shape;756;p40"/>
            <p:cNvSpPr/>
            <p:nvPr/>
          </p:nvSpPr>
          <p:spPr>
            <a:xfrm flipH="1" rot="10800000">
              <a:off x="3214558" y="1988235"/>
              <a:ext cx="1610" cy="153043"/>
            </a:xfrm>
            <a:custGeom>
              <a:rect b="b" l="l" r="r" t="t"/>
              <a:pathLst>
                <a:path extrusionOk="0" h="153043" w="161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40"/>
            <p:cNvSpPr/>
            <p:nvPr/>
          </p:nvSpPr>
          <p:spPr>
            <a:xfrm>
              <a:off x="3355638" y="1464970"/>
              <a:ext cx="226675" cy="255640"/>
            </a:xfrm>
            <a:custGeom>
              <a:rect b="b" l="l" r="r" t="t"/>
              <a:pathLst>
                <a:path extrusionOk="0" h="255640" w="226675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8" name="Google Shape;758;p40"/>
          <p:cNvGrpSpPr/>
          <p:nvPr/>
        </p:nvGrpSpPr>
        <p:grpSpPr>
          <a:xfrm>
            <a:off x="5612884" y="2726637"/>
            <a:ext cx="732054" cy="1463198"/>
            <a:chOff x="4212091" y="4614060"/>
            <a:chExt cx="732054" cy="1463198"/>
          </a:xfrm>
        </p:grpSpPr>
        <p:sp>
          <p:nvSpPr>
            <p:cNvPr id="759" name="Google Shape;759;p40"/>
            <p:cNvSpPr/>
            <p:nvPr/>
          </p:nvSpPr>
          <p:spPr>
            <a:xfrm flipH="1" rot="10800000">
              <a:off x="4316332" y="4614060"/>
              <a:ext cx="601367" cy="602935"/>
            </a:xfrm>
            <a:custGeom>
              <a:rect b="b" l="l" r="r" t="t"/>
              <a:pathLst>
                <a:path extrusionOk="0" h="602935" w="601367">
                  <a:moveTo>
                    <a:pt x="441534" y="599248"/>
                  </a:moveTo>
                  <a:lnTo>
                    <a:pt x="435480" y="575916"/>
                  </a:lnTo>
                  <a:cubicBezTo>
                    <a:pt x="314752" y="551936"/>
                    <a:pt x="185805" y="496975"/>
                    <a:pt x="115523" y="411219"/>
                  </a:cubicBezTo>
                  <a:cubicBezTo>
                    <a:pt x="74402" y="361047"/>
                    <a:pt x="37134" y="293936"/>
                    <a:pt x="34088" y="233697"/>
                  </a:cubicBezTo>
                  <a:cubicBezTo>
                    <a:pt x="19166" y="-61140"/>
                    <a:pt x="551647" y="-23817"/>
                    <a:pt x="569256" y="233260"/>
                  </a:cubicBezTo>
                  <a:cubicBezTo>
                    <a:pt x="577451" y="352940"/>
                    <a:pt x="464651" y="449944"/>
                    <a:pt x="314442" y="428136"/>
                  </a:cubicBezTo>
                  <a:cubicBezTo>
                    <a:pt x="319192" y="454081"/>
                    <a:pt x="377305" y="450260"/>
                    <a:pt x="400592" y="449036"/>
                  </a:cubicBezTo>
                  <a:cubicBezTo>
                    <a:pt x="529264" y="442267"/>
                    <a:pt x="609991" y="313856"/>
                    <a:pt x="600732" y="217973"/>
                  </a:cubicBezTo>
                  <a:cubicBezTo>
                    <a:pt x="575665" y="-41543"/>
                    <a:pt x="45617" y="-82471"/>
                    <a:pt x="4163" y="167340"/>
                  </a:cubicBezTo>
                  <a:cubicBezTo>
                    <a:pt x="-22709" y="329268"/>
                    <a:pt x="85824" y="469587"/>
                    <a:pt x="252848" y="548374"/>
                  </a:cubicBezTo>
                  <a:cubicBezTo>
                    <a:pt x="277111" y="559822"/>
                    <a:pt x="426060" y="618379"/>
                    <a:pt x="441534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40"/>
            <p:cNvSpPr/>
            <p:nvPr/>
          </p:nvSpPr>
          <p:spPr>
            <a:xfrm flipH="1" rot="10800000">
              <a:off x="4507593" y="4874642"/>
              <a:ext cx="90033" cy="81771"/>
            </a:xfrm>
            <a:custGeom>
              <a:rect b="b" l="l" r="r" t="t"/>
              <a:pathLst>
                <a:path extrusionOk="0" h="81771" w="90033">
                  <a:moveTo>
                    <a:pt x="50185" y="81793"/>
                  </a:moveTo>
                  <a:cubicBezTo>
                    <a:pt x="93539" y="83772"/>
                    <a:pt x="120078" y="-50425"/>
                    <a:pt x="29340" y="21006"/>
                  </a:cubicBezTo>
                  <a:cubicBezTo>
                    <a:pt x="23675" y="25463"/>
                    <a:pt x="14066" y="30694"/>
                    <a:pt x="8016" y="32983"/>
                  </a:cubicBezTo>
                  <a:cubicBezTo>
                    <a:pt x="-17047" y="42458"/>
                    <a:pt x="22474" y="80529"/>
                    <a:pt x="50185" y="81793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40"/>
            <p:cNvSpPr/>
            <p:nvPr/>
          </p:nvSpPr>
          <p:spPr>
            <a:xfrm flipH="1" rot="10800000">
              <a:off x="4667810" y="4857897"/>
              <a:ext cx="70571" cy="100947"/>
            </a:xfrm>
            <a:custGeom>
              <a:rect b="b" l="l" r="r" t="t"/>
              <a:pathLst>
                <a:path extrusionOk="0" h="100947" w="70571">
                  <a:moveTo>
                    <a:pt x="2525" y="50348"/>
                  </a:moveTo>
                  <a:cubicBezTo>
                    <a:pt x="-9504" y="60966"/>
                    <a:pt x="24189" y="121541"/>
                    <a:pt x="59674" y="93752"/>
                  </a:cubicBezTo>
                  <a:cubicBezTo>
                    <a:pt x="96861" y="64627"/>
                    <a:pt x="29485" y="-72528"/>
                    <a:pt x="2525" y="503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40"/>
            <p:cNvSpPr/>
            <p:nvPr/>
          </p:nvSpPr>
          <p:spPr>
            <a:xfrm flipH="1" rot="10800000">
              <a:off x="4477591" y="5036834"/>
              <a:ext cx="280112" cy="87512"/>
            </a:xfrm>
            <a:custGeom>
              <a:rect b="b" l="l" r="r" t="t"/>
              <a:pathLst>
                <a:path extrusionOk="0" h="87512" w="280112">
                  <a:moveTo>
                    <a:pt x="94027" y="4190"/>
                  </a:moveTo>
                  <a:cubicBezTo>
                    <a:pt x="70835" y="10492"/>
                    <a:pt x="47646" y="16790"/>
                    <a:pt x="24454" y="23092"/>
                  </a:cubicBezTo>
                  <a:cubicBezTo>
                    <a:pt x="-103" y="45360"/>
                    <a:pt x="27" y="46934"/>
                    <a:pt x="27" y="46934"/>
                  </a:cubicBezTo>
                  <a:cubicBezTo>
                    <a:pt x="2176" y="72359"/>
                    <a:pt x="255560" y="118235"/>
                    <a:pt x="278413" y="57399"/>
                  </a:cubicBezTo>
                  <a:cubicBezTo>
                    <a:pt x="282641" y="46140"/>
                    <a:pt x="277812" y="35101"/>
                    <a:pt x="277528" y="34474"/>
                  </a:cubicBezTo>
                  <a:cubicBezTo>
                    <a:pt x="255462" y="-14026"/>
                    <a:pt x="109971" y="2287"/>
                    <a:pt x="94027" y="419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40"/>
            <p:cNvSpPr/>
            <p:nvPr/>
          </p:nvSpPr>
          <p:spPr>
            <a:xfrm flipH="1" rot="10800000">
              <a:off x="4212091" y="5228389"/>
              <a:ext cx="678459" cy="848869"/>
            </a:xfrm>
            <a:custGeom>
              <a:rect b="b" l="l" r="r" t="t"/>
              <a:pathLst>
                <a:path extrusionOk="0" h="848869" w="678459">
                  <a:moveTo>
                    <a:pt x="456616" y="366039"/>
                  </a:moveTo>
                  <a:cubicBezTo>
                    <a:pt x="487409" y="267054"/>
                    <a:pt x="493789" y="163709"/>
                    <a:pt x="494945" y="61498"/>
                  </a:cubicBezTo>
                  <a:cubicBezTo>
                    <a:pt x="552947" y="32487"/>
                    <a:pt x="609110" y="18395"/>
                    <a:pt x="678530" y="24324"/>
                  </a:cubicBezTo>
                  <a:lnTo>
                    <a:pt x="678047" y="3953"/>
                  </a:lnTo>
                  <a:cubicBezTo>
                    <a:pt x="598799" y="-9966"/>
                    <a:pt x="523809" y="15129"/>
                    <a:pt x="463472" y="56567"/>
                  </a:cubicBezTo>
                  <a:cubicBezTo>
                    <a:pt x="466571" y="157362"/>
                    <a:pt x="449119" y="256674"/>
                    <a:pt x="436613" y="356561"/>
                  </a:cubicBezTo>
                  <a:cubicBezTo>
                    <a:pt x="398647" y="351314"/>
                    <a:pt x="369544" y="352081"/>
                    <a:pt x="332884" y="362764"/>
                  </a:cubicBezTo>
                  <a:cubicBezTo>
                    <a:pt x="315298" y="367891"/>
                    <a:pt x="303318" y="386254"/>
                    <a:pt x="295932" y="370157"/>
                  </a:cubicBezTo>
                  <a:cubicBezTo>
                    <a:pt x="255585" y="282201"/>
                    <a:pt x="254987" y="174056"/>
                    <a:pt x="249087" y="81242"/>
                  </a:cubicBezTo>
                  <a:cubicBezTo>
                    <a:pt x="244878" y="76047"/>
                    <a:pt x="224850" y="72622"/>
                    <a:pt x="216436" y="71535"/>
                  </a:cubicBezTo>
                  <a:cubicBezTo>
                    <a:pt x="176255" y="66353"/>
                    <a:pt x="111508" y="62043"/>
                    <a:pt x="70566" y="60740"/>
                  </a:cubicBezTo>
                  <a:cubicBezTo>
                    <a:pt x="54303" y="60224"/>
                    <a:pt x="-33399" y="59480"/>
                    <a:pt x="13942" y="86136"/>
                  </a:cubicBezTo>
                  <a:cubicBezTo>
                    <a:pt x="36433" y="98802"/>
                    <a:pt x="208511" y="93202"/>
                    <a:pt x="220148" y="102250"/>
                  </a:cubicBezTo>
                  <a:cubicBezTo>
                    <a:pt x="216782" y="200239"/>
                    <a:pt x="236585" y="297579"/>
                    <a:pt x="276250" y="389578"/>
                  </a:cubicBezTo>
                  <a:cubicBezTo>
                    <a:pt x="252209" y="409025"/>
                    <a:pt x="239240" y="432321"/>
                    <a:pt x="226192" y="457450"/>
                  </a:cubicBezTo>
                  <a:cubicBezTo>
                    <a:pt x="199839" y="508200"/>
                    <a:pt x="190854" y="575889"/>
                    <a:pt x="207682" y="633163"/>
                  </a:cubicBezTo>
                  <a:cubicBezTo>
                    <a:pt x="208818" y="637032"/>
                    <a:pt x="218480" y="636454"/>
                    <a:pt x="219773" y="640686"/>
                  </a:cubicBezTo>
                  <a:cubicBezTo>
                    <a:pt x="237378" y="698289"/>
                    <a:pt x="249933" y="770814"/>
                    <a:pt x="309600" y="810475"/>
                  </a:cubicBezTo>
                  <a:cubicBezTo>
                    <a:pt x="316813" y="815269"/>
                    <a:pt x="333559" y="817989"/>
                    <a:pt x="334320" y="818886"/>
                  </a:cubicBezTo>
                  <a:cubicBezTo>
                    <a:pt x="335407" y="820163"/>
                    <a:pt x="324593" y="829237"/>
                    <a:pt x="334343" y="836662"/>
                  </a:cubicBezTo>
                  <a:cubicBezTo>
                    <a:pt x="360013" y="856207"/>
                    <a:pt x="426198" y="849497"/>
                    <a:pt x="456103" y="836949"/>
                  </a:cubicBezTo>
                  <a:cubicBezTo>
                    <a:pt x="574405" y="787303"/>
                    <a:pt x="553577" y="545821"/>
                    <a:pt x="527805" y="456049"/>
                  </a:cubicBezTo>
                  <a:cubicBezTo>
                    <a:pt x="517272" y="419359"/>
                    <a:pt x="500976" y="382874"/>
                    <a:pt x="456616" y="36603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40"/>
            <p:cNvSpPr/>
            <p:nvPr/>
          </p:nvSpPr>
          <p:spPr>
            <a:xfrm flipH="1" rot="10800000">
              <a:off x="4692350" y="5290171"/>
              <a:ext cx="249034" cy="153232"/>
            </a:xfrm>
            <a:custGeom>
              <a:rect b="b" l="l" r="r" t="t"/>
              <a:pathLst>
                <a:path extrusionOk="0" h="153232" w="249034">
                  <a:moveTo>
                    <a:pt x="220989" y="54023"/>
                  </a:moveTo>
                  <a:cubicBezTo>
                    <a:pt x="170611" y="111868"/>
                    <a:pt x="101267" y="146472"/>
                    <a:pt x="31510" y="152976"/>
                  </a:cubicBezTo>
                  <a:cubicBezTo>
                    <a:pt x="25806" y="153508"/>
                    <a:pt x="-7883" y="155657"/>
                    <a:pt x="1843" y="135014"/>
                  </a:cubicBezTo>
                  <a:cubicBezTo>
                    <a:pt x="4596" y="129170"/>
                    <a:pt x="33381" y="131553"/>
                    <a:pt x="41015" y="130071"/>
                  </a:cubicBezTo>
                  <a:cubicBezTo>
                    <a:pt x="111927" y="116315"/>
                    <a:pt x="153143" y="93560"/>
                    <a:pt x="207396" y="39023"/>
                  </a:cubicBezTo>
                  <a:cubicBezTo>
                    <a:pt x="217358" y="29006"/>
                    <a:pt x="233162" y="4341"/>
                    <a:pt x="243799" y="759"/>
                  </a:cubicBezTo>
                  <a:cubicBezTo>
                    <a:pt x="247277" y="-410"/>
                    <a:pt x="248028" y="-854"/>
                    <a:pt x="248935" y="5875"/>
                  </a:cubicBezTo>
                  <a:cubicBezTo>
                    <a:pt x="251427" y="24353"/>
                    <a:pt x="228865" y="44982"/>
                    <a:pt x="220989" y="54023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40"/>
            <p:cNvSpPr/>
            <p:nvPr/>
          </p:nvSpPr>
          <p:spPr>
            <a:xfrm flipH="1" rot="10800000">
              <a:off x="4453073" y="5244237"/>
              <a:ext cx="265622" cy="449708"/>
            </a:xfrm>
            <a:custGeom>
              <a:rect b="b" l="l" r="r" t="t"/>
              <a:pathLst>
                <a:path extrusionOk="0" h="449708" w="265622">
                  <a:moveTo>
                    <a:pt x="214065" y="427009"/>
                  </a:moveTo>
                  <a:cubicBezTo>
                    <a:pt x="226264" y="419959"/>
                    <a:pt x="248548" y="376311"/>
                    <a:pt x="246798" y="389013"/>
                  </a:cubicBezTo>
                  <a:cubicBezTo>
                    <a:pt x="238525" y="449029"/>
                    <a:pt x="297832" y="209450"/>
                    <a:pt x="240196" y="54170"/>
                  </a:cubicBezTo>
                  <a:cubicBezTo>
                    <a:pt x="207552" y="-33776"/>
                    <a:pt x="62018" y="-4742"/>
                    <a:pt x="24241" y="72612"/>
                  </a:cubicBezTo>
                  <a:cubicBezTo>
                    <a:pt x="-18614" y="160362"/>
                    <a:pt x="-212" y="278165"/>
                    <a:pt x="45928" y="363078"/>
                  </a:cubicBezTo>
                  <a:cubicBezTo>
                    <a:pt x="63337" y="395112"/>
                    <a:pt x="115289" y="441859"/>
                    <a:pt x="150804" y="398537"/>
                  </a:cubicBezTo>
                  <a:cubicBezTo>
                    <a:pt x="170861" y="397058"/>
                    <a:pt x="183860" y="410461"/>
                    <a:pt x="172076" y="425344"/>
                  </a:cubicBezTo>
                  <a:cubicBezTo>
                    <a:pt x="161523" y="438672"/>
                    <a:pt x="131719" y="432782"/>
                    <a:pt x="133678" y="449858"/>
                  </a:cubicBezTo>
                  <a:cubicBezTo>
                    <a:pt x="160811" y="447860"/>
                    <a:pt x="191836" y="439857"/>
                    <a:pt x="214065" y="427009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40"/>
            <p:cNvSpPr/>
            <p:nvPr/>
          </p:nvSpPr>
          <p:spPr>
            <a:xfrm flipH="1" rot="10800000">
              <a:off x="4273822" y="5343856"/>
              <a:ext cx="182732" cy="208559"/>
            </a:xfrm>
            <a:custGeom>
              <a:rect b="b" l="l" r="r" t="t"/>
              <a:pathLst>
                <a:path extrusionOk="0" h="208559" w="182732">
                  <a:moveTo>
                    <a:pt x="12477" y="153000"/>
                  </a:moveTo>
                  <a:cubicBezTo>
                    <a:pt x="39548" y="86114"/>
                    <a:pt x="90625" y="33679"/>
                    <a:pt x="150687" y="5857"/>
                  </a:cubicBezTo>
                  <a:cubicBezTo>
                    <a:pt x="155601" y="3581"/>
                    <a:pt x="184915" y="-8983"/>
                    <a:pt x="182594" y="12273"/>
                  </a:cubicBezTo>
                  <a:cubicBezTo>
                    <a:pt x="181937" y="18291"/>
                    <a:pt x="155601" y="25311"/>
                    <a:pt x="149260" y="29033"/>
                  </a:cubicBezTo>
                  <a:cubicBezTo>
                    <a:pt x="90393" y="63607"/>
                    <a:pt x="60706" y="96699"/>
                    <a:pt x="29175" y="161901"/>
                  </a:cubicBezTo>
                  <a:cubicBezTo>
                    <a:pt x="23383" y="173877"/>
                    <a:pt x="16891" y="200599"/>
                    <a:pt x="8526" y="207123"/>
                  </a:cubicBezTo>
                  <a:cubicBezTo>
                    <a:pt x="5790" y="209255"/>
                    <a:pt x="5258" y="209882"/>
                    <a:pt x="2388" y="204243"/>
                  </a:cubicBezTo>
                  <a:cubicBezTo>
                    <a:pt x="-5498" y="188766"/>
                    <a:pt x="8245" y="163455"/>
                    <a:pt x="12477" y="15300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0"/>
            <p:cNvSpPr/>
            <p:nvPr/>
          </p:nvSpPr>
          <p:spPr>
            <a:xfrm flipH="1" rot="10800000">
              <a:off x="4275681" y="5274769"/>
              <a:ext cx="228186" cy="84738"/>
            </a:xfrm>
            <a:custGeom>
              <a:rect b="b" l="l" r="r" t="t"/>
              <a:pathLst>
                <a:path extrusionOk="0" h="84738" w="228186">
                  <a:moveTo>
                    <a:pt x="34419" y="42323"/>
                  </a:moveTo>
                  <a:cubicBezTo>
                    <a:pt x="88238" y="80975"/>
                    <a:pt x="150762" y="93063"/>
                    <a:pt x="206387" y="79372"/>
                  </a:cubicBezTo>
                  <a:cubicBezTo>
                    <a:pt x="210935" y="78252"/>
                    <a:pt x="237542" y="70733"/>
                    <a:pt x="224720" y="54619"/>
                  </a:cubicBezTo>
                  <a:cubicBezTo>
                    <a:pt x="221089" y="50055"/>
                    <a:pt x="199438" y="60333"/>
                    <a:pt x="193153" y="61127"/>
                  </a:cubicBezTo>
                  <a:cubicBezTo>
                    <a:pt x="134772" y="68522"/>
                    <a:pt x="97047" y="59337"/>
                    <a:pt x="41080" y="24796"/>
                  </a:cubicBezTo>
                  <a:cubicBezTo>
                    <a:pt x="30801" y="18455"/>
                    <a:pt x="12242" y="372"/>
                    <a:pt x="3096" y="98"/>
                  </a:cubicBezTo>
                  <a:cubicBezTo>
                    <a:pt x="105" y="7"/>
                    <a:pt x="-587" y="-186"/>
                    <a:pt x="438" y="6214"/>
                  </a:cubicBezTo>
                  <a:cubicBezTo>
                    <a:pt x="3256" y="23790"/>
                    <a:pt x="26004" y="36282"/>
                    <a:pt x="34419" y="42323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40"/>
            <p:cNvSpPr/>
            <p:nvPr/>
          </p:nvSpPr>
          <p:spPr>
            <a:xfrm flipH="1" rot="10800000">
              <a:off x="4714237" y="5417730"/>
              <a:ext cx="229908" cy="191676"/>
            </a:xfrm>
            <a:custGeom>
              <a:rect b="b" l="l" r="r" t="t"/>
              <a:pathLst>
                <a:path extrusionOk="0" h="191676" w="229908">
                  <a:moveTo>
                    <a:pt x="61342" y="12151"/>
                  </a:moveTo>
                  <a:cubicBezTo>
                    <a:pt x="135033" y="39053"/>
                    <a:pt x="192848" y="92571"/>
                    <a:pt x="223580" y="156774"/>
                  </a:cubicBezTo>
                  <a:cubicBezTo>
                    <a:pt x="226097" y="162027"/>
                    <a:pt x="239977" y="193395"/>
                    <a:pt x="216569" y="191675"/>
                  </a:cubicBezTo>
                  <a:cubicBezTo>
                    <a:pt x="209941" y="191185"/>
                    <a:pt x="202170" y="162837"/>
                    <a:pt x="198059" y="156091"/>
                  </a:cubicBezTo>
                  <a:cubicBezTo>
                    <a:pt x="159897" y="93440"/>
                    <a:pt x="123412" y="62434"/>
                    <a:pt x="51569" y="30622"/>
                  </a:cubicBezTo>
                  <a:cubicBezTo>
                    <a:pt x="38375" y="24781"/>
                    <a:pt x="8940" y="18727"/>
                    <a:pt x="1743" y="9885"/>
                  </a:cubicBezTo>
                  <a:cubicBezTo>
                    <a:pt x="-608" y="6992"/>
                    <a:pt x="-1300" y="6441"/>
                    <a:pt x="4904" y="3110"/>
                  </a:cubicBezTo>
                  <a:cubicBezTo>
                    <a:pt x="21932" y="-6036"/>
                    <a:pt x="49822" y="7946"/>
                    <a:pt x="61342" y="12151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9" name="Google Shape;769;p40"/>
          <p:cNvGrpSpPr/>
          <p:nvPr/>
        </p:nvGrpSpPr>
        <p:grpSpPr>
          <a:xfrm>
            <a:off x="7133532" y="2833516"/>
            <a:ext cx="786759" cy="1386575"/>
            <a:chOff x="2892615" y="3011549"/>
            <a:chExt cx="786759" cy="1386575"/>
          </a:xfrm>
        </p:grpSpPr>
        <p:sp>
          <p:nvSpPr>
            <p:cNvPr id="770" name="Google Shape;770;p40"/>
            <p:cNvSpPr/>
            <p:nvPr/>
          </p:nvSpPr>
          <p:spPr>
            <a:xfrm flipH="1" rot="10800000">
              <a:off x="2892615" y="3011549"/>
              <a:ext cx="786759" cy="1114503"/>
            </a:xfrm>
            <a:custGeom>
              <a:rect b="b" l="l" r="r" t="t"/>
              <a:pathLst>
                <a:path extrusionOk="0" h="1114503" w="786759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40"/>
            <p:cNvSpPr/>
            <p:nvPr/>
          </p:nvSpPr>
          <p:spPr>
            <a:xfrm flipH="1" rot="10800000">
              <a:off x="3233654" y="3654574"/>
              <a:ext cx="189268" cy="78410"/>
            </a:xfrm>
            <a:custGeom>
              <a:rect b="b" l="l" r="r" t="t"/>
              <a:pathLst>
                <a:path extrusionOk="0" h="78410" w="189268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0"/>
            <p:cNvSpPr/>
            <p:nvPr/>
          </p:nvSpPr>
          <p:spPr>
            <a:xfrm flipH="1" rot="10800000">
              <a:off x="3499415" y="3801527"/>
              <a:ext cx="137360" cy="136812"/>
            </a:xfrm>
            <a:custGeom>
              <a:rect b="b" l="l" r="r" t="t"/>
              <a:pathLst>
                <a:path extrusionOk="0" h="136812" w="13736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40"/>
            <p:cNvSpPr/>
            <p:nvPr/>
          </p:nvSpPr>
          <p:spPr>
            <a:xfrm flipH="1" rot="-1213155">
              <a:off x="3519813" y="3948452"/>
              <a:ext cx="142709" cy="72116"/>
            </a:xfrm>
            <a:custGeom>
              <a:rect b="b" l="l" r="r" t="t"/>
              <a:pathLst>
                <a:path extrusionOk="0" h="72116" w="142709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40"/>
            <p:cNvSpPr/>
            <p:nvPr/>
          </p:nvSpPr>
          <p:spPr>
            <a:xfrm flipH="1" rot="10800000">
              <a:off x="3083138" y="3827861"/>
              <a:ext cx="155766" cy="101427"/>
            </a:xfrm>
            <a:custGeom>
              <a:rect b="b" l="l" r="r" t="t"/>
              <a:pathLst>
                <a:path extrusionOk="0" h="101427" w="155766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40"/>
            <p:cNvSpPr/>
            <p:nvPr/>
          </p:nvSpPr>
          <p:spPr>
            <a:xfrm flipH="1" rot="10800000">
              <a:off x="3078122" y="3922437"/>
              <a:ext cx="133863" cy="88775"/>
            </a:xfrm>
            <a:custGeom>
              <a:rect b="b" l="l" r="r" t="t"/>
              <a:pathLst>
                <a:path extrusionOk="0" h="88775" w="133863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40"/>
            <p:cNvSpPr/>
            <p:nvPr/>
          </p:nvSpPr>
          <p:spPr>
            <a:xfrm flipH="1" rot="10800000">
              <a:off x="3236003" y="3843590"/>
              <a:ext cx="119635" cy="102283"/>
            </a:xfrm>
            <a:custGeom>
              <a:rect b="b" l="l" r="r" t="t"/>
              <a:pathLst>
                <a:path extrusionOk="0" h="102283" w="119635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40"/>
            <p:cNvSpPr/>
            <p:nvPr/>
          </p:nvSpPr>
          <p:spPr>
            <a:xfrm flipH="1" rot="10800000">
              <a:off x="3188436" y="3808533"/>
              <a:ext cx="342871" cy="288968"/>
            </a:xfrm>
            <a:custGeom>
              <a:rect b="b" l="l" r="r" t="t"/>
              <a:pathLst>
                <a:path extrusionOk="0" h="288968" w="342871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40"/>
            <p:cNvSpPr/>
            <p:nvPr/>
          </p:nvSpPr>
          <p:spPr>
            <a:xfrm flipH="1" rot="10800000">
              <a:off x="3271998" y="3215629"/>
              <a:ext cx="31541" cy="32651"/>
            </a:xfrm>
            <a:custGeom>
              <a:rect b="b" l="l" r="r" t="t"/>
              <a:pathLst>
                <a:path extrusionOk="0" h="32651" w="31541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40"/>
            <p:cNvSpPr/>
            <p:nvPr/>
          </p:nvSpPr>
          <p:spPr>
            <a:xfrm flipH="1" rot="10800000">
              <a:off x="3262726" y="3537073"/>
              <a:ext cx="48353" cy="68358"/>
            </a:xfrm>
            <a:custGeom>
              <a:rect b="b" l="l" r="r" t="t"/>
              <a:pathLst>
                <a:path extrusionOk="0" h="68358" w="48353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40"/>
            <p:cNvSpPr/>
            <p:nvPr/>
          </p:nvSpPr>
          <p:spPr>
            <a:xfrm flipH="1" rot="10800000">
              <a:off x="3381096" y="3548020"/>
              <a:ext cx="41852" cy="57407"/>
            </a:xfrm>
            <a:custGeom>
              <a:rect b="b" l="l" r="r" t="t"/>
              <a:pathLst>
                <a:path extrusionOk="0" h="57407" w="41852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40"/>
            <p:cNvSpPr/>
            <p:nvPr/>
          </p:nvSpPr>
          <p:spPr>
            <a:xfrm flipH="1" rot="10800000">
              <a:off x="3266189" y="4102444"/>
              <a:ext cx="11534" cy="293097"/>
            </a:xfrm>
            <a:custGeom>
              <a:rect b="b" l="l" r="r" t="t"/>
              <a:pathLst>
                <a:path extrusionOk="0" h="293097" w="11534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40"/>
            <p:cNvSpPr/>
            <p:nvPr/>
          </p:nvSpPr>
          <p:spPr>
            <a:xfrm flipH="1" rot="10800000">
              <a:off x="3216290" y="4389416"/>
              <a:ext cx="70080" cy="8708"/>
            </a:xfrm>
            <a:custGeom>
              <a:rect b="b" l="l" r="r" t="t"/>
              <a:pathLst>
                <a:path extrusionOk="0" h="8708" w="7008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40"/>
            <p:cNvSpPr/>
            <p:nvPr/>
          </p:nvSpPr>
          <p:spPr>
            <a:xfrm flipH="1" rot="10800000">
              <a:off x="3416486" y="4102064"/>
              <a:ext cx="11534" cy="293097"/>
            </a:xfrm>
            <a:custGeom>
              <a:rect b="b" l="l" r="r" t="t"/>
              <a:pathLst>
                <a:path extrusionOk="0" h="293097" w="11534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40"/>
            <p:cNvSpPr/>
            <p:nvPr/>
          </p:nvSpPr>
          <p:spPr>
            <a:xfrm flipH="1" rot="10800000">
              <a:off x="3366588" y="4389036"/>
              <a:ext cx="70080" cy="8708"/>
            </a:xfrm>
            <a:custGeom>
              <a:rect b="b" l="l" r="r" t="t"/>
              <a:pathLst>
                <a:path extrusionOk="0" h="8708" w="7008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5" name="Google Shape;785;p40"/>
          <p:cNvGrpSpPr/>
          <p:nvPr/>
        </p:nvGrpSpPr>
        <p:grpSpPr>
          <a:xfrm flipH="1">
            <a:off x="2370032" y="2150749"/>
            <a:ext cx="895215" cy="2113369"/>
            <a:chOff x="450718" y="3715931"/>
            <a:chExt cx="894911" cy="2302979"/>
          </a:xfrm>
        </p:grpSpPr>
        <p:sp>
          <p:nvSpPr>
            <p:cNvPr id="786" name="Google Shape;786;p40"/>
            <p:cNvSpPr/>
            <p:nvPr/>
          </p:nvSpPr>
          <p:spPr>
            <a:xfrm>
              <a:off x="613054" y="4440799"/>
              <a:ext cx="496163" cy="1053253"/>
            </a:xfrm>
            <a:custGeom>
              <a:rect b="b" l="l" r="r" t="t"/>
              <a:pathLst>
                <a:path extrusionOk="0" h="1053253" w="496163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0"/>
            <p:cNvSpPr/>
            <p:nvPr/>
          </p:nvSpPr>
          <p:spPr>
            <a:xfrm flipH="1" rot="10800000">
              <a:off x="616760" y="5793268"/>
              <a:ext cx="193714" cy="225642"/>
            </a:xfrm>
            <a:custGeom>
              <a:rect b="b" l="l" r="r" t="t"/>
              <a:pathLst>
                <a:path extrusionOk="0" h="225642" w="193714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40"/>
            <p:cNvSpPr/>
            <p:nvPr/>
          </p:nvSpPr>
          <p:spPr>
            <a:xfrm flipH="1" rot="10800000">
              <a:off x="758524" y="5493608"/>
              <a:ext cx="25852" cy="328741"/>
            </a:xfrm>
            <a:custGeom>
              <a:rect b="b" l="l" r="r" t="t"/>
              <a:pathLst>
                <a:path extrusionOk="0" h="328741" w="25852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40"/>
            <p:cNvSpPr/>
            <p:nvPr/>
          </p:nvSpPr>
          <p:spPr>
            <a:xfrm flipH="1" rot="10800000">
              <a:off x="899843" y="5483956"/>
              <a:ext cx="13729" cy="316855"/>
            </a:xfrm>
            <a:custGeom>
              <a:rect b="b" l="l" r="r" t="t"/>
              <a:pathLst>
                <a:path extrusionOk="0" h="316855" w="13729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0"/>
            <p:cNvSpPr/>
            <p:nvPr/>
          </p:nvSpPr>
          <p:spPr>
            <a:xfrm flipH="1" rot="10800000">
              <a:off x="891965" y="5769047"/>
              <a:ext cx="179094" cy="236733"/>
            </a:xfrm>
            <a:custGeom>
              <a:rect b="b" l="l" r="r" t="t"/>
              <a:pathLst>
                <a:path extrusionOk="0" h="236733" w="179094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40"/>
            <p:cNvSpPr/>
            <p:nvPr/>
          </p:nvSpPr>
          <p:spPr>
            <a:xfrm flipH="1" rot="-10084814">
              <a:off x="524258" y="4459188"/>
              <a:ext cx="170950" cy="729957"/>
            </a:xfrm>
            <a:custGeom>
              <a:rect b="b" l="l" r="r" t="t"/>
              <a:pathLst>
                <a:path extrusionOk="0" h="729957" w="17095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2" name="Google Shape;792;p40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793" name="Google Shape;793;p40"/>
              <p:cNvSpPr/>
              <p:nvPr/>
            </p:nvSpPr>
            <p:spPr>
              <a:xfrm flipH="1" rot="-1084150">
                <a:off x="800721" y="4935861"/>
                <a:ext cx="208062" cy="221319"/>
              </a:xfrm>
              <a:custGeom>
                <a:rect b="b" l="l" r="r" t="t"/>
                <a:pathLst>
                  <a:path extrusionOk="0" h="221319" w="208062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" name="Google Shape;794;p40"/>
              <p:cNvSpPr/>
              <p:nvPr/>
            </p:nvSpPr>
            <p:spPr>
              <a:xfrm flipH="1" rot="-1084150">
                <a:off x="877304" y="4925197"/>
                <a:ext cx="117963" cy="148805"/>
              </a:xfrm>
              <a:custGeom>
                <a:rect b="b" l="l" r="r" t="t"/>
                <a:pathLst>
                  <a:path extrusionOk="0" h="148805" w="117963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" name="Google Shape;795;p40"/>
              <p:cNvSpPr/>
              <p:nvPr/>
            </p:nvSpPr>
            <p:spPr>
              <a:xfrm flipH="1" rot="-1084150">
                <a:off x="822867" y="5079922"/>
                <a:ext cx="86647" cy="91286"/>
              </a:xfrm>
              <a:custGeom>
                <a:rect b="b" l="l" r="r" t="t"/>
                <a:pathLst>
                  <a:path extrusionOk="0" h="91286" w="86647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6" name="Google Shape;796;p40"/>
              <p:cNvSpPr/>
              <p:nvPr/>
            </p:nvSpPr>
            <p:spPr>
              <a:xfrm flipH="1" rot="-1084150">
                <a:off x="885768" y="5042660"/>
                <a:ext cx="28098" cy="41688"/>
              </a:xfrm>
              <a:custGeom>
                <a:rect b="b" l="l" r="r" t="t"/>
                <a:pathLst>
                  <a:path extrusionOk="0" h="41688" w="28098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" name="Google Shape;797;p40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rect b="b" l="l" r="r" t="t"/>
                <a:pathLst>
                  <a:path extrusionOk="0" h="106104" w="83743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" name="Google Shape;798;p40"/>
              <p:cNvSpPr/>
              <p:nvPr/>
            </p:nvSpPr>
            <p:spPr>
              <a:xfrm flipH="1" rot="-1084150">
                <a:off x="895365" y="4946923"/>
                <a:ext cx="83720" cy="106108"/>
              </a:xfrm>
              <a:custGeom>
                <a:rect b="b" l="l" r="r" t="t"/>
                <a:pathLst>
                  <a:path extrusionOk="0" h="106108" w="8372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99" name="Google Shape;799;p40"/>
            <p:cNvSpPr/>
            <p:nvPr/>
          </p:nvSpPr>
          <p:spPr>
            <a:xfrm flipH="1" rot="10800000">
              <a:off x="721617" y="5138555"/>
              <a:ext cx="232843" cy="137868"/>
            </a:xfrm>
            <a:custGeom>
              <a:rect b="b" l="l" r="r" t="t"/>
              <a:pathLst>
                <a:path extrusionOk="0" h="137868" w="232843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40"/>
            <p:cNvSpPr/>
            <p:nvPr/>
          </p:nvSpPr>
          <p:spPr>
            <a:xfrm flipH="1" rot="10800000">
              <a:off x="1198581" y="4498375"/>
              <a:ext cx="147048" cy="189406"/>
            </a:xfrm>
            <a:custGeom>
              <a:rect b="b" l="l" r="r" t="t"/>
              <a:pathLst>
                <a:path extrusionOk="0" h="189406" w="147048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40"/>
            <p:cNvSpPr/>
            <p:nvPr/>
          </p:nvSpPr>
          <p:spPr>
            <a:xfrm>
              <a:off x="978593" y="4465007"/>
              <a:ext cx="122558" cy="417325"/>
            </a:xfrm>
            <a:custGeom>
              <a:rect b="b" l="l" r="r" t="t"/>
              <a:pathLst>
                <a:path extrusionOk="0" h="417325" w="122558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cap="flat" cmpd="sng" w="1667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0"/>
            <p:cNvSpPr/>
            <p:nvPr/>
          </p:nvSpPr>
          <p:spPr>
            <a:xfrm flipH="1" rot="10800000">
              <a:off x="1098595" y="4653253"/>
              <a:ext cx="155931" cy="215604"/>
            </a:xfrm>
            <a:custGeom>
              <a:rect b="b" l="l" r="r" t="t"/>
              <a:pathLst>
                <a:path extrusionOk="0" h="215604" w="155931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cap="flat" cmpd="sng" w="207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40"/>
            <p:cNvSpPr/>
            <p:nvPr/>
          </p:nvSpPr>
          <p:spPr>
            <a:xfrm flipH="1" rot="10800000">
              <a:off x="563959" y="3795305"/>
              <a:ext cx="602318" cy="662617"/>
            </a:xfrm>
            <a:custGeom>
              <a:rect b="b" l="l" r="r" t="t"/>
              <a:pathLst>
                <a:path extrusionOk="0" h="662617" w="602318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61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4" name="Google Shape;804;p40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805" name="Google Shape;805;p40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" name="Google Shape;806;p40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" name="Google Shape;807;p40"/>
              <p:cNvSpPr/>
              <p:nvPr/>
            </p:nvSpPr>
            <p:spPr>
              <a:xfrm flipH="1" rot="10800000">
                <a:off x="955342" y="4072114"/>
                <a:ext cx="43988" cy="51405"/>
              </a:xfrm>
              <a:custGeom>
                <a:rect b="b" l="l" r="r" t="t"/>
                <a:pathLst>
                  <a:path extrusionOk="0" h="51405" w="43988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8" name="Google Shape;808;p40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809" name="Google Shape;809;p40"/>
              <p:cNvSpPr/>
              <p:nvPr/>
            </p:nvSpPr>
            <p:spPr>
              <a:xfrm flipH="1" rot="10800000">
                <a:off x="798564" y="4077810"/>
                <a:ext cx="36481" cy="59651"/>
              </a:xfrm>
              <a:custGeom>
                <a:rect b="b" l="l" r="r" t="t"/>
                <a:pathLst>
                  <a:path extrusionOk="0" h="59651" w="36481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40"/>
              <p:cNvSpPr/>
              <p:nvPr/>
            </p:nvSpPr>
            <p:spPr>
              <a:xfrm flipH="1" rot="10800000">
                <a:off x="786459" y="4078385"/>
                <a:ext cx="51050" cy="59651"/>
              </a:xfrm>
              <a:custGeom>
                <a:rect b="b" l="l" r="r" t="t"/>
                <a:pathLst>
                  <a:path extrusionOk="0" h="59651" w="5105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11" name="Google Shape;811;p40"/>
            <p:cNvSpPr/>
            <p:nvPr/>
          </p:nvSpPr>
          <p:spPr>
            <a:xfrm flipH="1" rot="9137994">
              <a:off x="786944" y="4219907"/>
              <a:ext cx="211409" cy="139970"/>
            </a:xfrm>
            <a:custGeom>
              <a:rect b="b" l="l" r="r" t="t"/>
              <a:pathLst>
                <a:path extrusionOk="0" h="139970" w="211409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cap="flat" cmpd="sng" w="161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40"/>
            <p:cNvSpPr/>
            <p:nvPr/>
          </p:nvSpPr>
          <p:spPr>
            <a:xfrm>
              <a:off x="535081" y="3715931"/>
              <a:ext cx="713669" cy="871894"/>
            </a:xfrm>
            <a:custGeom>
              <a:rect b="b" l="l" r="r" t="t"/>
              <a:pathLst>
                <a:path extrusionOk="0" h="871894" w="713669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3" name="Google Shape;813;p40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4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41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" name="Google Shape;820;p41"/>
          <p:cNvSpPr txBox="1"/>
          <p:nvPr>
            <p:ph idx="4294967295" type="body"/>
          </p:nvPr>
        </p:nvSpPr>
        <p:spPr>
          <a:xfrm>
            <a:off x="539750" y="1481175"/>
            <a:ext cx="5379600" cy="31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Idees clau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Divulgar es traslladar coneixement de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forma assequible i atractiva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Perquè ens entenguem,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penseu en el vostre oient/lector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Escriviu correctament, de manera precisa, clara i atractiva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Penseu i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organitzeu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el contingut abans de passar-hi el disseny.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Elabora un guió amb les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idees principals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una eina intuïtiva per al disseny.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Heu de tenir en compte els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aaspectes estètics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spai, color,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tipografies, relació espai i text, etc.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Busqueu exemples per a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agafar-ne idees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1" name="Google Shape;82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22231" y="1634235"/>
            <a:ext cx="2634795" cy="2634795"/>
          </a:xfrm>
          <a:prstGeom prst="rect">
            <a:avLst/>
          </a:prstGeom>
          <a:noFill/>
          <a:ln>
            <a:noFill/>
          </a:ln>
        </p:spPr>
      </p:pic>
      <p:sp>
        <p:nvSpPr>
          <p:cNvPr id="822" name="Google Shape;822;p41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p4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4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b="0" i="1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territori... </a:t>
            </a: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Crea el teu pòster divulgatiu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42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FECYT. 2022. </a:t>
            </a:r>
            <a:r>
              <a:rPr i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Percepción Social de la Ciencia y la Tecnología en España 2022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s-ES" sz="14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https://www.fecyt.es/es/publicacion/percepcion-social-de-la-ciencia-y-la-tecnologia-en-espana-2022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Hernando, M. C. (2006). Objetivos y funciones de la divulgación científica. </a:t>
            </a:r>
            <a:r>
              <a:rPr i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Manual formativo de ACTA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(40), 99-106. chrome-extension://efaidnbmnnnibpcajpcglclefindmkaj/</a:t>
            </a:r>
            <a:r>
              <a:rPr lang="es-ES" sz="14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https://www.acta.es/medios/articulos/comunicacion_e_informacion/040099.pdf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González, A. D. L., &amp; Martínez, Á. G. (2021). </a:t>
            </a:r>
            <a:r>
              <a:rPr i="1"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Ciencia y Periodismo: Una es de Marte y otra es de Venus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Universidad Miguel Hernández. </a:t>
            </a:r>
            <a:r>
              <a:rPr lang="es-ES" sz="14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https://editorial.umh.es/2021/03/05/ciencia-y-periodismo-una-es-de-marte-y-otra-es-de-venus/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0" name="Google Shape;830;p42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42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Bibliografia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42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4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37137faec95_0_71"/>
          <p:cNvSpPr/>
          <p:nvPr/>
        </p:nvSpPr>
        <p:spPr>
          <a:xfrm>
            <a:off x="137269" y="202132"/>
            <a:ext cx="8791355" cy="3742636"/>
          </a:xfrm>
          <a:custGeom>
            <a:rect b="b" l="l" r="r" t="t"/>
            <a:pathLst>
              <a:path extrusionOk="0" h="3742636" w="8791355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g37137faec95_0_71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b="1" i="0" lang="es-ES" sz="12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Salvant el meu territori amb la UMH. Programa d’enriquiment intel·lectual ©</a:t>
            </a:r>
            <a:r>
              <a:rPr b="1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b="1" i="0" lang="es-ES" sz="1200" u="sng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https://creativecommons.org/licenses/by-nc-nd/4.0/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Per a citar aquesta obra, per favor, utilitzeu la referència següent: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0" name="Google Shape;840;g37137faec95_0_71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841" name="Google Shape;841;g37137faec95_0_71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descr="PRIMERA-ARTICULACION-COLOR-CMYK_ok.jpg" id="842" name="Google Shape;842;g37137faec95_0_7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3" name="Google Shape;843;g37137faec95_0_71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b="0" i="0" sz="600" u="none" cap="none" strike="noStrik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iilp" id="844" name="Google Shape;844;g37137faec95_0_7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5" name="Google Shape;845;g37137faec95_0_7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46" name="Google Shape;846;g37137faec95_0_7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ibujo con letras blancas&#10;&#10;El contenido generado por IA puede ser incorrecto." id="847" name="Google Shape;847;g37137faec95_0_7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44"/>
          <p:cNvSpPr/>
          <p:nvPr/>
        </p:nvSpPr>
        <p:spPr>
          <a:xfrm>
            <a:off x="137269" y="202132"/>
            <a:ext cx="8791355" cy="3742636"/>
          </a:xfrm>
          <a:custGeom>
            <a:rect b="b" l="l" r="r" t="t"/>
            <a:pathLst>
              <a:path extrusionOk="0" h="3742636" w="8791355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44"/>
          <p:cNvSpPr txBox="1"/>
          <p:nvPr/>
        </p:nvSpPr>
        <p:spPr>
          <a:xfrm>
            <a:off x="539750" y="90011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ES" sz="3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de Divulgació Científica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s-ES" sz="40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Gràcies</a:t>
            </a:r>
            <a:endParaRPr b="0" i="0" sz="3000" u="none" cap="none" strike="noStrik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854" name="Google Shape;854;p44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855" name="Google Shape;855;p44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descr="PRIMERA-ARTICULACION-COLOR-CMYK_ok.jpg" id="856" name="Google Shape;856;p44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7" name="Google Shape;857;p44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b="0" i="0" sz="600" u="none" cap="none" strike="noStrik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iilp" id="858" name="Google Shape;858;p4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9" name="Google Shape;859;p4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60" name="Google Shape;860;p44"/>
          <p:cNvSpPr txBox="1"/>
          <p:nvPr/>
        </p:nvSpPr>
        <p:spPr>
          <a:xfrm>
            <a:off x="539750" y="2454616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Alicia de Lara González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s-ES" sz="1200" u="sng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a.lara@umh.es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/>
          <p:nvPr/>
        </p:nvSpPr>
        <p:spPr>
          <a:xfrm rot="10800000">
            <a:off x="4878124" y="4216795"/>
            <a:ext cx="3726125" cy="325897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5"/>
          <p:cNvSpPr txBox="1"/>
          <p:nvPr/>
        </p:nvSpPr>
        <p:spPr>
          <a:xfrm>
            <a:off x="539750" y="900113"/>
            <a:ext cx="8096250" cy="3651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ES" sz="3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La divulgació científica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808037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80803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1.2. Com fer un pòster divulgatiu?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80803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1.3. Salvant el meu territori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5"/>
          <p:cNvSpPr/>
          <p:nvPr/>
        </p:nvSpPr>
        <p:spPr>
          <a:xfrm flipH="1">
            <a:off x="4211047" y="2763604"/>
            <a:ext cx="2857501" cy="1631338"/>
          </a:xfrm>
          <a:prstGeom prst="wedgeEllipseCallout">
            <a:avLst>
              <a:gd fmla="val -63552" name="adj1"/>
              <a:gd fmla="val -48646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 txBox="1"/>
          <p:nvPr/>
        </p:nvSpPr>
        <p:spPr>
          <a:xfrm>
            <a:off x="4238878" y="2916870"/>
            <a:ext cx="2688104" cy="10867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aquest taller ens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endinsarem en la divulgació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científica, i coneixerem tècniques i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eines per a contar la nostra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investigació a la societat de manera planera i </a:t>
            </a:r>
            <a:b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comprensible.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1" name="Google Shape;181;p5"/>
          <p:cNvGrpSpPr/>
          <p:nvPr/>
        </p:nvGrpSpPr>
        <p:grpSpPr>
          <a:xfrm flipH="1">
            <a:off x="7543911" y="2281573"/>
            <a:ext cx="895215" cy="2113369"/>
            <a:chOff x="450718" y="3715931"/>
            <a:chExt cx="894911" cy="2302979"/>
          </a:xfrm>
        </p:grpSpPr>
        <p:sp>
          <p:nvSpPr>
            <p:cNvPr id="182" name="Google Shape;182;p5"/>
            <p:cNvSpPr/>
            <p:nvPr/>
          </p:nvSpPr>
          <p:spPr>
            <a:xfrm>
              <a:off x="613054" y="4440799"/>
              <a:ext cx="496163" cy="1053253"/>
            </a:xfrm>
            <a:custGeom>
              <a:rect b="b" l="l" r="r" t="t"/>
              <a:pathLst>
                <a:path extrusionOk="0" h="1053253" w="496163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5"/>
            <p:cNvSpPr/>
            <p:nvPr/>
          </p:nvSpPr>
          <p:spPr>
            <a:xfrm flipH="1" rot="10800000">
              <a:off x="616760" y="5793268"/>
              <a:ext cx="193714" cy="225642"/>
            </a:xfrm>
            <a:custGeom>
              <a:rect b="b" l="l" r="r" t="t"/>
              <a:pathLst>
                <a:path extrusionOk="0" h="225642" w="193714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5"/>
            <p:cNvSpPr/>
            <p:nvPr/>
          </p:nvSpPr>
          <p:spPr>
            <a:xfrm flipH="1" rot="10800000">
              <a:off x="758524" y="5493608"/>
              <a:ext cx="25852" cy="328741"/>
            </a:xfrm>
            <a:custGeom>
              <a:rect b="b" l="l" r="r" t="t"/>
              <a:pathLst>
                <a:path extrusionOk="0" h="328741" w="25852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5"/>
            <p:cNvSpPr/>
            <p:nvPr/>
          </p:nvSpPr>
          <p:spPr>
            <a:xfrm flipH="1" rot="10800000">
              <a:off x="899843" y="5483956"/>
              <a:ext cx="13729" cy="316855"/>
            </a:xfrm>
            <a:custGeom>
              <a:rect b="b" l="l" r="r" t="t"/>
              <a:pathLst>
                <a:path extrusionOk="0" h="316855" w="13729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5"/>
            <p:cNvSpPr/>
            <p:nvPr/>
          </p:nvSpPr>
          <p:spPr>
            <a:xfrm flipH="1" rot="10800000">
              <a:off x="891965" y="5769047"/>
              <a:ext cx="179094" cy="236733"/>
            </a:xfrm>
            <a:custGeom>
              <a:rect b="b" l="l" r="r" t="t"/>
              <a:pathLst>
                <a:path extrusionOk="0" h="236733" w="179094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5"/>
            <p:cNvSpPr/>
            <p:nvPr/>
          </p:nvSpPr>
          <p:spPr>
            <a:xfrm flipH="1" rot="-10084814">
              <a:off x="524258" y="4459188"/>
              <a:ext cx="170950" cy="729957"/>
            </a:xfrm>
            <a:custGeom>
              <a:rect b="b" l="l" r="r" t="t"/>
              <a:pathLst>
                <a:path extrusionOk="0" h="729957" w="17095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88" name="Google Shape;188;p5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189" name="Google Shape;189;p5"/>
              <p:cNvSpPr/>
              <p:nvPr/>
            </p:nvSpPr>
            <p:spPr>
              <a:xfrm flipH="1" rot="-1084150">
                <a:off x="800721" y="4935861"/>
                <a:ext cx="208062" cy="221319"/>
              </a:xfrm>
              <a:custGeom>
                <a:rect b="b" l="l" r="r" t="t"/>
                <a:pathLst>
                  <a:path extrusionOk="0" h="221319" w="208062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90;p5"/>
              <p:cNvSpPr/>
              <p:nvPr/>
            </p:nvSpPr>
            <p:spPr>
              <a:xfrm flipH="1" rot="-1084150">
                <a:off x="877304" y="4925197"/>
                <a:ext cx="117963" cy="148805"/>
              </a:xfrm>
              <a:custGeom>
                <a:rect b="b" l="l" r="r" t="t"/>
                <a:pathLst>
                  <a:path extrusionOk="0" h="148805" w="117963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191;p5"/>
              <p:cNvSpPr/>
              <p:nvPr/>
            </p:nvSpPr>
            <p:spPr>
              <a:xfrm flipH="1" rot="-1084150">
                <a:off x="822867" y="5079922"/>
                <a:ext cx="86647" cy="91286"/>
              </a:xfrm>
              <a:custGeom>
                <a:rect b="b" l="l" r="r" t="t"/>
                <a:pathLst>
                  <a:path extrusionOk="0" h="91286" w="86647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92;p5"/>
              <p:cNvSpPr/>
              <p:nvPr/>
            </p:nvSpPr>
            <p:spPr>
              <a:xfrm flipH="1" rot="-1084150">
                <a:off x="885768" y="5042660"/>
                <a:ext cx="28098" cy="41688"/>
              </a:xfrm>
              <a:custGeom>
                <a:rect b="b" l="l" r="r" t="t"/>
                <a:pathLst>
                  <a:path extrusionOk="0" h="41688" w="28098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193;p5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rect b="b" l="l" r="r" t="t"/>
                <a:pathLst>
                  <a:path extrusionOk="0" h="106104" w="83743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194;p5"/>
              <p:cNvSpPr/>
              <p:nvPr/>
            </p:nvSpPr>
            <p:spPr>
              <a:xfrm flipH="1" rot="-1084150">
                <a:off x="895365" y="4946923"/>
                <a:ext cx="83720" cy="106108"/>
              </a:xfrm>
              <a:custGeom>
                <a:rect b="b" l="l" r="r" t="t"/>
                <a:pathLst>
                  <a:path extrusionOk="0" h="106108" w="8372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5" name="Google Shape;195;p5"/>
            <p:cNvSpPr/>
            <p:nvPr/>
          </p:nvSpPr>
          <p:spPr>
            <a:xfrm flipH="1" rot="10800000">
              <a:off x="721617" y="5138555"/>
              <a:ext cx="232843" cy="137868"/>
            </a:xfrm>
            <a:custGeom>
              <a:rect b="b" l="l" r="r" t="t"/>
              <a:pathLst>
                <a:path extrusionOk="0" h="137868" w="232843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5"/>
            <p:cNvSpPr/>
            <p:nvPr/>
          </p:nvSpPr>
          <p:spPr>
            <a:xfrm flipH="1" rot="10800000">
              <a:off x="1198581" y="4498375"/>
              <a:ext cx="147048" cy="189406"/>
            </a:xfrm>
            <a:custGeom>
              <a:rect b="b" l="l" r="r" t="t"/>
              <a:pathLst>
                <a:path extrusionOk="0" h="189406" w="147048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5"/>
            <p:cNvSpPr/>
            <p:nvPr/>
          </p:nvSpPr>
          <p:spPr>
            <a:xfrm>
              <a:off x="978593" y="4465007"/>
              <a:ext cx="122558" cy="417325"/>
            </a:xfrm>
            <a:custGeom>
              <a:rect b="b" l="l" r="r" t="t"/>
              <a:pathLst>
                <a:path extrusionOk="0" h="417325" w="122558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cap="flat" cmpd="sng" w="1667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5"/>
            <p:cNvSpPr/>
            <p:nvPr/>
          </p:nvSpPr>
          <p:spPr>
            <a:xfrm flipH="1" rot="10800000">
              <a:off x="1098595" y="4653253"/>
              <a:ext cx="155931" cy="215604"/>
            </a:xfrm>
            <a:custGeom>
              <a:rect b="b" l="l" r="r" t="t"/>
              <a:pathLst>
                <a:path extrusionOk="0" h="215604" w="155931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cap="flat" cmpd="sng" w="207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5"/>
            <p:cNvSpPr/>
            <p:nvPr/>
          </p:nvSpPr>
          <p:spPr>
            <a:xfrm flipH="1" rot="10800000">
              <a:off x="563959" y="3795305"/>
              <a:ext cx="602318" cy="662617"/>
            </a:xfrm>
            <a:custGeom>
              <a:rect b="b" l="l" r="r" t="t"/>
              <a:pathLst>
                <a:path extrusionOk="0" h="662617" w="602318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61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0" name="Google Shape;200;p5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201" name="Google Shape;201;p5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p5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5"/>
              <p:cNvSpPr/>
              <p:nvPr/>
            </p:nvSpPr>
            <p:spPr>
              <a:xfrm flipH="1" rot="10800000">
                <a:off x="955342" y="4072114"/>
                <a:ext cx="43988" cy="51405"/>
              </a:xfrm>
              <a:custGeom>
                <a:rect b="b" l="l" r="r" t="t"/>
                <a:pathLst>
                  <a:path extrusionOk="0" h="51405" w="43988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4" name="Google Shape;204;p5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205" name="Google Shape;205;p5"/>
              <p:cNvSpPr/>
              <p:nvPr/>
            </p:nvSpPr>
            <p:spPr>
              <a:xfrm flipH="1" rot="10800000">
                <a:off x="798564" y="4077810"/>
                <a:ext cx="36481" cy="59651"/>
              </a:xfrm>
              <a:custGeom>
                <a:rect b="b" l="l" r="r" t="t"/>
                <a:pathLst>
                  <a:path extrusionOk="0" h="59651" w="36481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206;p5"/>
              <p:cNvSpPr/>
              <p:nvPr/>
            </p:nvSpPr>
            <p:spPr>
              <a:xfrm flipH="1" rot="10800000">
                <a:off x="786459" y="4078385"/>
                <a:ext cx="51050" cy="59651"/>
              </a:xfrm>
              <a:custGeom>
                <a:rect b="b" l="l" r="r" t="t"/>
                <a:pathLst>
                  <a:path extrusionOk="0" h="59651" w="5105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7" name="Google Shape;207;p5"/>
            <p:cNvSpPr/>
            <p:nvPr/>
          </p:nvSpPr>
          <p:spPr>
            <a:xfrm flipH="1" rot="9137994">
              <a:off x="786944" y="4219907"/>
              <a:ext cx="211409" cy="139970"/>
            </a:xfrm>
            <a:custGeom>
              <a:rect b="b" l="l" r="r" t="t"/>
              <a:pathLst>
                <a:path extrusionOk="0" h="139970" w="211409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cap="flat" cmpd="sng" w="161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5"/>
            <p:cNvSpPr/>
            <p:nvPr/>
          </p:nvSpPr>
          <p:spPr>
            <a:xfrm>
              <a:off x="535081" y="3715931"/>
              <a:ext cx="713669" cy="871894"/>
            </a:xfrm>
            <a:custGeom>
              <a:rect b="b" l="l" r="r" t="t"/>
              <a:pathLst>
                <a:path extrusionOk="0" h="871894" w="713669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9" name="Google Shape;209;p5"/>
          <p:cNvSpPr txBox="1"/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"/>
          <p:cNvSpPr/>
          <p:nvPr/>
        </p:nvSpPr>
        <p:spPr>
          <a:xfrm>
            <a:off x="5420970" y="1767229"/>
            <a:ext cx="1576081" cy="557159"/>
          </a:xfrm>
          <a:custGeom>
            <a:rect b="b" l="l" r="r" t="t"/>
            <a:pathLst>
              <a:path extrusionOk="0" h="557159" w="1576081">
                <a:moveTo>
                  <a:pt x="11691" y="15977"/>
                </a:moveTo>
                <a:cubicBezTo>
                  <a:pt x="23848" y="-22149"/>
                  <a:pt x="1494558" y="10500"/>
                  <a:pt x="1563753" y="15977"/>
                </a:cubicBezTo>
                <a:cubicBezTo>
                  <a:pt x="1586211" y="68917"/>
                  <a:pt x="1548379" y="372561"/>
                  <a:pt x="1563753" y="549483"/>
                </a:cubicBezTo>
                <a:cubicBezTo>
                  <a:pt x="1014362" y="586934"/>
                  <a:pt x="331497" y="578819"/>
                  <a:pt x="25031" y="551357"/>
                </a:cubicBezTo>
                <a:cubicBezTo>
                  <a:pt x="4998" y="362562"/>
                  <a:pt x="-6383" y="211064"/>
                  <a:pt x="11691" y="15977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6"/>
          <p:cNvSpPr/>
          <p:nvPr/>
        </p:nvSpPr>
        <p:spPr>
          <a:xfrm>
            <a:off x="3455468" y="4004150"/>
            <a:ext cx="2113437" cy="428170"/>
          </a:xfrm>
          <a:custGeom>
            <a:rect b="b" l="l" r="r" t="t"/>
            <a:pathLst>
              <a:path extrusionOk="0" h="428170" w="2113437">
                <a:moveTo>
                  <a:pt x="15678" y="12278"/>
                </a:moveTo>
                <a:cubicBezTo>
                  <a:pt x="44139" y="-13107"/>
                  <a:pt x="2003908" y="9304"/>
                  <a:pt x="2096906" y="12278"/>
                </a:cubicBezTo>
                <a:cubicBezTo>
                  <a:pt x="2142793" y="56666"/>
                  <a:pt x="2091943" y="286334"/>
                  <a:pt x="2096906" y="422271"/>
                </a:cubicBezTo>
                <a:cubicBezTo>
                  <a:pt x="1423526" y="557341"/>
                  <a:pt x="718258" y="266037"/>
                  <a:pt x="33565" y="423711"/>
                </a:cubicBezTo>
                <a:cubicBezTo>
                  <a:pt x="22480" y="280982"/>
                  <a:pt x="-13368" y="163878"/>
                  <a:pt x="15678" y="1227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6"/>
          <p:cNvSpPr/>
          <p:nvPr/>
        </p:nvSpPr>
        <p:spPr>
          <a:xfrm>
            <a:off x="2236406" y="1421812"/>
            <a:ext cx="1851949" cy="765857"/>
          </a:xfrm>
          <a:custGeom>
            <a:rect b="b" l="l" r="r" t="t"/>
            <a:pathLst>
              <a:path extrusionOk="0" h="765857" w="1851949">
                <a:moveTo>
                  <a:pt x="13738" y="21962"/>
                </a:moveTo>
                <a:cubicBezTo>
                  <a:pt x="32835" y="-26226"/>
                  <a:pt x="1750704" y="16077"/>
                  <a:pt x="1837464" y="21962"/>
                </a:cubicBezTo>
                <a:cubicBezTo>
                  <a:pt x="1891264" y="100368"/>
                  <a:pt x="1844905" y="511120"/>
                  <a:pt x="1837464" y="755306"/>
                </a:cubicBezTo>
                <a:cubicBezTo>
                  <a:pt x="1184046" y="808799"/>
                  <a:pt x="390734" y="785190"/>
                  <a:pt x="29412" y="757882"/>
                </a:cubicBezTo>
                <a:cubicBezTo>
                  <a:pt x="10579" y="503130"/>
                  <a:pt x="-14705" y="285296"/>
                  <a:pt x="13738" y="21962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6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6"/>
          <p:cNvSpPr/>
          <p:nvPr/>
        </p:nvSpPr>
        <p:spPr>
          <a:xfrm>
            <a:off x="2558778" y="2955832"/>
            <a:ext cx="1455601" cy="406800"/>
          </a:xfrm>
          <a:prstGeom prst="homePlate">
            <a:avLst>
              <a:gd fmla="val 50000" name="adj"/>
            </a:avLst>
          </a:prstGeom>
          <a:solidFill>
            <a:srgbClr val="98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875" lIns="121875" spcFirstLastPara="1" rIns="121875" wrap="square" tIns="1218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6"/>
          <p:cNvSpPr txBox="1"/>
          <p:nvPr>
            <p:ph idx="4294967295" type="body"/>
          </p:nvPr>
        </p:nvSpPr>
        <p:spPr>
          <a:xfrm>
            <a:off x="2662138" y="2906482"/>
            <a:ext cx="935539" cy="47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 min.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6"/>
          <p:cNvCxnSpPr/>
          <p:nvPr/>
        </p:nvCxnSpPr>
        <p:spPr>
          <a:xfrm>
            <a:off x="3103758" y="2447703"/>
            <a:ext cx="0" cy="5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2" name="Google Shape;222;p6"/>
          <p:cNvSpPr/>
          <p:nvPr/>
        </p:nvSpPr>
        <p:spPr>
          <a:xfrm>
            <a:off x="3004296" y="2408747"/>
            <a:ext cx="198900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6"/>
          <p:cNvSpPr txBox="1"/>
          <p:nvPr>
            <p:ph idx="4294967295" type="body"/>
          </p:nvPr>
        </p:nvSpPr>
        <p:spPr>
          <a:xfrm>
            <a:off x="2249273" y="1399378"/>
            <a:ext cx="1779065" cy="8036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Rompre el glaç,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Objectius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 contigut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6"/>
          <p:cNvSpPr/>
          <p:nvPr/>
        </p:nvSpPr>
        <p:spPr>
          <a:xfrm>
            <a:off x="3618204" y="2955832"/>
            <a:ext cx="2051100" cy="406800"/>
          </a:xfrm>
          <a:prstGeom prst="chevron">
            <a:avLst>
              <a:gd fmla="val 50000" name="adj"/>
            </a:avLst>
          </a:prstGeom>
          <a:solidFill>
            <a:srgbClr val="98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875" lIns="121875" spcFirstLastPara="1" rIns="121875" wrap="square" tIns="1218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6"/>
          <p:cNvSpPr txBox="1"/>
          <p:nvPr>
            <p:ph idx="4294967295" type="body"/>
          </p:nvPr>
        </p:nvSpPr>
        <p:spPr>
          <a:xfrm>
            <a:off x="3927472" y="2906482"/>
            <a:ext cx="13155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25 min.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" name="Google Shape;226;p6"/>
          <p:cNvCxnSpPr/>
          <p:nvPr/>
        </p:nvCxnSpPr>
        <p:spPr>
          <a:xfrm rot="10800000">
            <a:off x="4461629" y="3356490"/>
            <a:ext cx="0" cy="5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7" name="Google Shape;227;p6"/>
          <p:cNvSpPr/>
          <p:nvPr/>
        </p:nvSpPr>
        <p:spPr>
          <a:xfrm flipH="1" rot="10800000">
            <a:off x="4338083" y="3751246"/>
            <a:ext cx="239765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6"/>
          <p:cNvSpPr txBox="1"/>
          <p:nvPr>
            <p:ph idx="4294967295" type="body"/>
          </p:nvPr>
        </p:nvSpPr>
        <p:spPr>
          <a:xfrm>
            <a:off x="3455468" y="4004149"/>
            <a:ext cx="2113437" cy="4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6"/>
          <p:cNvSpPr/>
          <p:nvPr/>
        </p:nvSpPr>
        <p:spPr>
          <a:xfrm>
            <a:off x="5273129" y="2955832"/>
            <a:ext cx="2051100" cy="406800"/>
          </a:xfrm>
          <a:prstGeom prst="chevron">
            <a:avLst>
              <a:gd fmla="val 50000" name="adj"/>
            </a:avLst>
          </a:prstGeom>
          <a:solidFill>
            <a:srgbClr val="98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875" lIns="121875" spcFirstLastPara="1" rIns="121875" wrap="square" tIns="1218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6"/>
          <p:cNvSpPr txBox="1"/>
          <p:nvPr>
            <p:ph idx="4294967295" type="body"/>
          </p:nvPr>
        </p:nvSpPr>
        <p:spPr>
          <a:xfrm>
            <a:off x="5568910" y="2906482"/>
            <a:ext cx="13155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 min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1" name="Google Shape;231;p6"/>
          <p:cNvCxnSpPr/>
          <p:nvPr/>
        </p:nvCxnSpPr>
        <p:spPr>
          <a:xfrm>
            <a:off x="6167181" y="2447703"/>
            <a:ext cx="0" cy="5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2" name="Google Shape;232;p6"/>
          <p:cNvSpPr/>
          <p:nvPr/>
        </p:nvSpPr>
        <p:spPr>
          <a:xfrm>
            <a:off x="6067718" y="2408747"/>
            <a:ext cx="198900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6"/>
          <p:cNvSpPr txBox="1"/>
          <p:nvPr>
            <p:ph idx="4294967295" type="body"/>
          </p:nvPr>
        </p:nvSpPr>
        <p:spPr>
          <a:xfrm>
            <a:off x="5308505" y="1725668"/>
            <a:ext cx="1740000" cy="6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/>
          </a:p>
        </p:txBody>
      </p:sp>
      <p:sp>
        <p:nvSpPr>
          <p:cNvPr id="234" name="Google Shape;234;p6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Temporització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6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7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La diapositiva següent planteja una sèrie de preguntes per a despertar la reflexió i el debat a l'aula i serveix com a introducció als continguts que s'abordaran tot seguit.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Es recomana deixar entre 5 i 10 minuts per a conéixer millor els coneixements previs de l'alumnat i la seua forma d'interactuar i participar.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7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1.1. Ciencia y tecnolog</a:t>
            </a:r>
            <a:r>
              <a:rPr lang="es-ES" sz="2000">
                <a:solidFill>
                  <a:srgbClr val="7030A0"/>
                </a:solidFill>
              </a:rPr>
              <a:t>i</a:t>
            </a: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7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8"/>
          <p:cNvSpPr/>
          <p:nvPr/>
        </p:nvSpPr>
        <p:spPr>
          <a:xfrm rot="467574">
            <a:off x="5548819" y="1531487"/>
            <a:ext cx="2155311" cy="1054935"/>
          </a:xfrm>
          <a:prstGeom prst="cloudCallout">
            <a:avLst>
              <a:gd fmla="val -41237" name="adj1"/>
              <a:gd fmla="val 112613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8"/>
          <p:cNvSpPr/>
          <p:nvPr/>
        </p:nvSpPr>
        <p:spPr>
          <a:xfrm flipH="1">
            <a:off x="2736173" y="1415932"/>
            <a:ext cx="2133782" cy="1220074"/>
          </a:xfrm>
          <a:prstGeom prst="cloudCallout">
            <a:avLst>
              <a:gd fmla="val -65523" name="adj1"/>
              <a:gd fmla="val 87049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8"/>
          <p:cNvSpPr/>
          <p:nvPr/>
        </p:nvSpPr>
        <p:spPr>
          <a:xfrm flipH="1">
            <a:off x="871728" y="2368551"/>
            <a:ext cx="2133781" cy="1144637"/>
          </a:xfrm>
          <a:prstGeom prst="cloudCallout">
            <a:avLst>
              <a:gd fmla="val -116066" name="adj1"/>
              <a:gd fmla="val 15234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8"/>
          <p:cNvSpPr/>
          <p:nvPr/>
        </p:nvSpPr>
        <p:spPr>
          <a:xfrm flipH="1">
            <a:off x="2819398" y="3550973"/>
            <a:ext cx="2438401" cy="1266630"/>
          </a:xfrm>
          <a:prstGeom prst="cloudCallout">
            <a:avLst>
              <a:gd fmla="val -54888" name="adj1"/>
              <a:gd fmla="val -67126" name="adj2"/>
            </a:avLst>
          </a:prstGeom>
          <a:solidFill>
            <a:srgbClr val="FFEBEB"/>
          </a:solidFill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8"/>
          <p:cNvSpPr txBox="1"/>
          <p:nvPr>
            <p:ph idx="4294967295" type="body"/>
          </p:nvPr>
        </p:nvSpPr>
        <p:spPr>
          <a:xfrm>
            <a:off x="6039765" y="1717461"/>
            <a:ext cx="1502507" cy="5899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 divulga la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ciència?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t/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8"/>
          <p:cNvSpPr txBox="1"/>
          <p:nvPr/>
        </p:nvSpPr>
        <p:spPr>
          <a:xfrm>
            <a:off x="1355111" y="2653373"/>
            <a:ext cx="1555868" cy="81815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I, a qui es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divulga?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8"/>
          <p:cNvSpPr txBox="1"/>
          <p:nvPr/>
        </p:nvSpPr>
        <p:spPr>
          <a:xfrm>
            <a:off x="3275132" y="1574424"/>
            <a:ext cx="1372595" cy="9211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és la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científica?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3177408" y="3776917"/>
            <a:ext cx="1936749" cy="7744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què és important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divulgar la ciència?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26732" y="3046001"/>
            <a:ext cx="2676525" cy="151447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8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T'has preguntat mai...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"/>
          <p:cNvSpPr txBox="1"/>
          <p:nvPr/>
        </p:nvSpPr>
        <p:spPr>
          <a:xfrm>
            <a:off x="5721284" y="1625490"/>
            <a:ext cx="6369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"/>
          <p:cNvSpPr txBox="1"/>
          <p:nvPr/>
        </p:nvSpPr>
        <p:spPr>
          <a:xfrm>
            <a:off x="2948183" y="1558884"/>
            <a:ext cx="636962" cy="50480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1036629" y="2573932"/>
            <a:ext cx="636962" cy="47520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8"/>
          <p:cNvSpPr txBox="1"/>
          <p:nvPr/>
        </p:nvSpPr>
        <p:spPr>
          <a:xfrm>
            <a:off x="2907152" y="3750507"/>
            <a:ext cx="636962" cy="50101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8"/>
          <p:cNvSpPr txBox="1"/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9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9"/>
          <p:cNvSpPr txBox="1"/>
          <p:nvPr>
            <p:ph idx="4294967295" type="body"/>
          </p:nvPr>
        </p:nvSpPr>
        <p:spPr>
          <a:xfrm>
            <a:off x="539748" y="1481176"/>
            <a:ext cx="8096400" cy="30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Tipus de comunicació de la ciència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 ha diferències entre comunicar la ciència en entorns experts i quan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es comunica al públic general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En aquest segon cas, és quan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parlem de divulgació,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cosa que implica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comprensió per part de la societat.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9"/>
          <p:cNvSpPr txBox="1"/>
          <p:nvPr>
            <p:ph idx="4294967295"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Begoña Ivars Nicólás</dc:creator>
</cp:coreProperties>
</file>